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0"/>
  </p:notesMasterIdLst>
  <p:sldIdLst>
    <p:sldId id="256" r:id="rId2"/>
    <p:sldId id="257" r:id="rId3"/>
    <p:sldId id="258" r:id="rId4"/>
    <p:sldId id="259" r:id="rId5"/>
    <p:sldId id="261" r:id="rId6"/>
    <p:sldId id="262" r:id="rId7"/>
    <p:sldId id="263" r:id="rId8"/>
    <p:sldId id="264" r:id="rId9"/>
    <p:sldId id="265" r:id="rId10"/>
    <p:sldId id="266" r:id="rId11"/>
    <p:sldId id="260" r:id="rId12"/>
    <p:sldId id="268" r:id="rId13"/>
    <p:sldId id="270" r:id="rId14"/>
    <p:sldId id="346" r:id="rId15"/>
    <p:sldId id="348" r:id="rId16"/>
    <p:sldId id="350" r:id="rId17"/>
    <p:sldId id="361" r:id="rId18"/>
    <p:sldId id="354" r:id="rId19"/>
    <p:sldId id="355" r:id="rId20"/>
    <p:sldId id="269" r:id="rId21"/>
    <p:sldId id="274" r:id="rId22"/>
    <p:sldId id="363" r:id="rId23"/>
    <p:sldId id="275" r:id="rId24"/>
    <p:sldId id="352" r:id="rId25"/>
    <p:sldId id="353" r:id="rId26"/>
    <p:sldId id="284" r:id="rId27"/>
    <p:sldId id="362" r:id="rId28"/>
    <p:sldId id="373" r:id="rId29"/>
    <p:sldId id="357" r:id="rId30"/>
    <p:sldId id="359" r:id="rId31"/>
    <p:sldId id="360" r:id="rId32"/>
    <p:sldId id="374" r:id="rId33"/>
    <p:sldId id="291" r:id="rId34"/>
    <p:sldId id="292" r:id="rId35"/>
    <p:sldId id="293" r:id="rId36"/>
    <p:sldId id="289" r:id="rId37"/>
    <p:sldId id="358" r:id="rId38"/>
    <p:sldId id="364" r:id="rId39"/>
    <p:sldId id="365" r:id="rId40"/>
    <p:sldId id="367" r:id="rId41"/>
    <p:sldId id="368" r:id="rId42"/>
    <p:sldId id="369" r:id="rId43"/>
    <p:sldId id="370" r:id="rId44"/>
    <p:sldId id="371" r:id="rId45"/>
    <p:sldId id="372" r:id="rId46"/>
    <p:sldId id="290" r:id="rId47"/>
    <p:sldId id="375" r:id="rId48"/>
    <p:sldId id="37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19"/>
    <p:restoredTop sz="86381"/>
  </p:normalViewPr>
  <p:slideViewPr>
    <p:cSldViewPr snapToGrid="0" snapToObjects="1">
      <p:cViewPr>
        <p:scale>
          <a:sx n="68" d="100"/>
          <a:sy n="68" d="100"/>
        </p:scale>
        <p:origin x="285"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07BB1-58C4-2040-B613-746C2878EF7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B2275B84-F4AC-9448-BDBA-D0C0EC553BDF}">
      <dgm:prSet phldrT="[Text]" custT="1"/>
      <dgm:spPr/>
      <dgm:t>
        <a:bodyPr/>
        <a:lstStyle/>
        <a:p>
          <a:r>
            <a:rPr lang="en-US" sz="2000" b="1" dirty="0"/>
            <a:t>Good Flavor</a:t>
          </a:r>
        </a:p>
      </dgm:t>
    </dgm:pt>
    <dgm:pt modelId="{8DCF68ED-1F4B-884E-85D7-0E5B3FF29639}" type="parTrans" cxnId="{6B723C1B-BFE3-8E49-B7FF-4E043E1DB3E0}">
      <dgm:prSet/>
      <dgm:spPr/>
      <dgm:t>
        <a:bodyPr/>
        <a:lstStyle/>
        <a:p>
          <a:endParaRPr lang="en-US"/>
        </a:p>
      </dgm:t>
    </dgm:pt>
    <dgm:pt modelId="{14885CA0-08A5-4240-B0F5-8F3E610BA804}" type="sibTrans" cxnId="{6B723C1B-BFE3-8E49-B7FF-4E043E1DB3E0}">
      <dgm:prSet/>
      <dgm:spPr/>
      <dgm:t>
        <a:bodyPr/>
        <a:lstStyle/>
        <a:p>
          <a:endParaRPr lang="en-US"/>
        </a:p>
      </dgm:t>
    </dgm:pt>
    <dgm:pt modelId="{F458CA83-836E-CD4F-86BC-C13E6C527069}">
      <dgm:prSet phldrT="[Text]" custT="1"/>
      <dgm:spPr/>
      <dgm:t>
        <a:bodyPr/>
        <a:lstStyle/>
        <a:p>
          <a:r>
            <a:rPr lang="en-US" sz="2000" b="1" dirty="0"/>
            <a:t>Loss of Good Flavor</a:t>
          </a:r>
        </a:p>
      </dgm:t>
    </dgm:pt>
    <dgm:pt modelId="{3776940B-BDD9-9E49-8324-628232ACCB25}" type="parTrans" cxnId="{201B0804-FDE4-3640-8D09-C9D1ADF224C1}">
      <dgm:prSet/>
      <dgm:spPr/>
      <dgm:t>
        <a:bodyPr/>
        <a:lstStyle/>
        <a:p>
          <a:endParaRPr lang="en-US"/>
        </a:p>
      </dgm:t>
    </dgm:pt>
    <dgm:pt modelId="{77A3BCD4-62D7-6E40-8A8B-B1AA518C4005}" type="sibTrans" cxnId="{201B0804-FDE4-3640-8D09-C9D1ADF224C1}">
      <dgm:prSet/>
      <dgm:spPr/>
      <dgm:t>
        <a:bodyPr/>
        <a:lstStyle/>
        <a:p>
          <a:endParaRPr lang="en-US"/>
        </a:p>
      </dgm:t>
    </dgm:pt>
    <dgm:pt modelId="{87244091-7A16-C043-AB3D-ED7E947D3345}">
      <dgm:prSet phldrT="[Text]" custT="1"/>
      <dgm:spPr/>
      <dgm:t>
        <a:bodyPr/>
        <a:lstStyle/>
        <a:p>
          <a:r>
            <a:rPr lang="en-US" sz="2000" b="1" dirty="0"/>
            <a:t>Develop -</a:t>
          </a:r>
          <a:r>
            <a:rPr lang="en-US" sz="2000" b="1" dirty="0" err="1"/>
            <a:t>ment</a:t>
          </a:r>
          <a:r>
            <a:rPr lang="en-US" sz="2000" b="1" dirty="0"/>
            <a:t> of No Flavor</a:t>
          </a:r>
        </a:p>
      </dgm:t>
    </dgm:pt>
    <dgm:pt modelId="{1CAB3031-12A0-E942-9B93-CF2DACEACDB6}" type="parTrans" cxnId="{CA907CB5-528A-3D4E-ADBB-395D03D809F4}">
      <dgm:prSet/>
      <dgm:spPr/>
      <dgm:t>
        <a:bodyPr/>
        <a:lstStyle/>
        <a:p>
          <a:endParaRPr lang="en-US"/>
        </a:p>
      </dgm:t>
    </dgm:pt>
    <dgm:pt modelId="{2B8C0EA7-1857-344B-B64E-96DBFA48EBCE}" type="sibTrans" cxnId="{CA907CB5-528A-3D4E-ADBB-395D03D809F4}">
      <dgm:prSet/>
      <dgm:spPr/>
      <dgm:t>
        <a:bodyPr/>
        <a:lstStyle/>
        <a:p>
          <a:endParaRPr lang="en-US"/>
        </a:p>
      </dgm:t>
    </dgm:pt>
    <dgm:pt modelId="{92C48832-A1E6-C148-B050-2B57A091E53B}">
      <dgm:prSet phldrT="[Text]" custT="1"/>
      <dgm:spPr/>
      <dgm:t>
        <a:bodyPr/>
        <a:lstStyle/>
        <a:p>
          <a:r>
            <a:rPr lang="en-US" sz="2000" b="1" dirty="0"/>
            <a:t>Development of Off Flavor</a:t>
          </a:r>
        </a:p>
      </dgm:t>
    </dgm:pt>
    <dgm:pt modelId="{23B13E68-4912-5D42-BE42-71AA75BD74BF}" type="parTrans" cxnId="{66329C42-001D-3D48-A200-2EF62924B49D}">
      <dgm:prSet/>
      <dgm:spPr/>
      <dgm:t>
        <a:bodyPr/>
        <a:lstStyle/>
        <a:p>
          <a:endParaRPr lang="en-US"/>
        </a:p>
      </dgm:t>
    </dgm:pt>
    <dgm:pt modelId="{CD4D1A4D-7313-DE48-B5CD-1050B173A6D8}" type="sibTrans" cxnId="{66329C42-001D-3D48-A200-2EF62924B49D}">
      <dgm:prSet/>
      <dgm:spPr/>
      <dgm:t>
        <a:bodyPr/>
        <a:lstStyle/>
        <a:p>
          <a:endParaRPr lang="en-US"/>
        </a:p>
      </dgm:t>
    </dgm:pt>
    <dgm:pt modelId="{0609275F-FEF4-FF47-8BDF-BC8CA86542E3}">
      <dgm:prSet phldrT="[Text]" custT="1"/>
      <dgm:spPr/>
      <dgm:t>
        <a:bodyPr/>
        <a:lstStyle/>
        <a:p>
          <a:r>
            <a:rPr lang="en-US" sz="2000" b="1" dirty="0"/>
            <a:t>Development of Rancid Flavor</a:t>
          </a:r>
        </a:p>
      </dgm:t>
    </dgm:pt>
    <dgm:pt modelId="{4F486AD6-6EE0-7A4F-A8CE-68DA6D866F97}" type="parTrans" cxnId="{74524EDA-52ED-C94D-82F6-0C9B8E7FD6B2}">
      <dgm:prSet/>
      <dgm:spPr/>
      <dgm:t>
        <a:bodyPr/>
        <a:lstStyle/>
        <a:p>
          <a:endParaRPr lang="en-US"/>
        </a:p>
      </dgm:t>
    </dgm:pt>
    <dgm:pt modelId="{375CC553-1C3B-BB4D-B2D9-6EE4EBE15DCE}" type="sibTrans" cxnId="{74524EDA-52ED-C94D-82F6-0C9B8E7FD6B2}">
      <dgm:prSet/>
      <dgm:spPr/>
      <dgm:t>
        <a:bodyPr/>
        <a:lstStyle/>
        <a:p>
          <a:endParaRPr lang="en-US"/>
        </a:p>
      </dgm:t>
    </dgm:pt>
    <dgm:pt modelId="{2737A55F-9606-C446-BECA-D9DB62C63E2E}" type="pres">
      <dgm:prSet presAssocID="{12307BB1-58C4-2040-B613-746C2878EF7B}" presName="cycle" presStyleCnt="0">
        <dgm:presLayoutVars>
          <dgm:dir/>
          <dgm:resizeHandles val="exact"/>
        </dgm:presLayoutVars>
      </dgm:prSet>
      <dgm:spPr/>
    </dgm:pt>
    <dgm:pt modelId="{FE61822A-B2BB-3744-AFD1-535C6F17238D}" type="pres">
      <dgm:prSet presAssocID="{B2275B84-F4AC-9448-BDBA-D0C0EC553BDF}" presName="dummy" presStyleCnt="0"/>
      <dgm:spPr/>
    </dgm:pt>
    <dgm:pt modelId="{A659CC4A-E363-D642-AFD3-7C55E57E3FB0}" type="pres">
      <dgm:prSet presAssocID="{B2275B84-F4AC-9448-BDBA-D0C0EC553BDF}" presName="node" presStyleLbl="revTx" presStyleIdx="0" presStyleCnt="5">
        <dgm:presLayoutVars>
          <dgm:bulletEnabled val="1"/>
        </dgm:presLayoutVars>
      </dgm:prSet>
      <dgm:spPr/>
    </dgm:pt>
    <dgm:pt modelId="{A47C4D5F-D1FC-3149-964E-C621ED21C71C}" type="pres">
      <dgm:prSet presAssocID="{14885CA0-08A5-4240-B0F5-8F3E610BA804}" presName="sibTrans" presStyleLbl="node1" presStyleIdx="0" presStyleCnt="5"/>
      <dgm:spPr/>
    </dgm:pt>
    <dgm:pt modelId="{C13D7AFC-1938-4249-AC90-DB260EE67F83}" type="pres">
      <dgm:prSet presAssocID="{F458CA83-836E-CD4F-86BC-C13E6C527069}" presName="dummy" presStyleCnt="0"/>
      <dgm:spPr/>
    </dgm:pt>
    <dgm:pt modelId="{D1D63C74-710F-D34F-80EA-00868F59BD17}" type="pres">
      <dgm:prSet presAssocID="{F458CA83-836E-CD4F-86BC-C13E6C527069}" presName="node" presStyleLbl="revTx" presStyleIdx="1" presStyleCnt="5">
        <dgm:presLayoutVars>
          <dgm:bulletEnabled val="1"/>
        </dgm:presLayoutVars>
      </dgm:prSet>
      <dgm:spPr/>
    </dgm:pt>
    <dgm:pt modelId="{9F132CD7-7B59-9044-A517-CD9174135808}" type="pres">
      <dgm:prSet presAssocID="{77A3BCD4-62D7-6E40-8A8B-B1AA518C4005}" presName="sibTrans" presStyleLbl="node1" presStyleIdx="1" presStyleCnt="5"/>
      <dgm:spPr/>
    </dgm:pt>
    <dgm:pt modelId="{EFBC4968-B5BE-F94F-B172-8F426C53CC51}" type="pres">
      <dgm:prSet presAssocID="{87244091-7A16-C043-AB3D-ED7E947D3345}" presName="dummy" presStyleCnt="0"/>
      <dgm:spPr/>
    </dgm:pt>
    <dgm:pt modelId="{FDEF35D4-46DC-4E4D-B008-53F9B57451EA}" type="pres">
      <dgm:prSet presAssocID="{87244091-7A16-C043-AB3D-ED7E947D3345}" presName="node" presStyleLbl="revTx" presStyleIdx="2" presStyleCnt="5" custRadScaleRad="100086" custRadScaleInc="2122">
        <dgm:presLayoutVars>
          <dgm:bulletEnabled val="1"/>
        </dgm:presLayoutVars>
      </dgm:prSet>
      <dgm:spPr/>
    </dgm:pt>
    <dgm:pt modelId="{109076F5-5B88-DC44-85B3-74D9348E6CE0}" type="pres">
      <dgm:prSet presAssocID="{2B8C0EA7-1857-344B-B64E-96DBFA48EBCE}" presName="sibTrans" presStyleLbl="node1" presStyleIdx="2" presStyleCnt="5"/>
      <dgm:spPr/>
    </dgm:pt>
    <dgm:pt modelId="{698348D0-905F-2F48-9510-7F1061FE7F52}" type="pres">
      <dgm:prSet presAssocID="{92C48832-A1E6-C148-B050-2B57A091E53B}" presName="dummy" presStyleCnt="0"/>
      <dgm:spPr/>
    </dgm:pt>
    <dgm:pt modelId="{574D776D-D622-A942-BE4E-20769ED6A2D8}" type="pres">
      <dgm:prSet presAssocID="{92C48832-A1E6-C148-B050-2B57A091E53B}" presName="node" presStyleLbl="revTx" presStyleIdx="3" presStyleCnt="5" custScaleX="167128">
        <dgm:presLayoutVars>
          <dgm:bulletEnabled val="1"/>
        </dgm:presLayoutVars>
      </dgm:prSet>
      <dgm:spPr/>
    </dgm:pt>
    <dgm:pt modelId="{20C6FB07-5F5D-0644-B0E3-4C87EA6517B2}" type="pres">
      <dgm:prSet presAssocID="{CD4D1A4D-7313-DE48-B5CD-1050B173A6D8}" presName="sibTrans" presStyleLbl="node1" presStyleIdx="3" presStyleCnt="5"/>
      <dgm:spPr/>
    </dgm:pt>
    <dgm:pt modelId="{9BBC23C7-93AF-DB48-A4EC-B29C6DC61549}" type="pres">
      <dgm:prSet presAssocID="{0609275F-FEF4-FF47-8BDF-BC8CA86542E3}" presName="dummy" presStyleCnt="0"/>
      <dgm:spPr/>
    </dgm:pt>
    <dgm:pt modelId="{8812B02D-7474-CD42-AD60-3BC73AA7A8A4}" type="pres">
      <dgm:prSet presAssocID="{0609275F-FEF4-FF47-8BDF-BC8CA86542E3}" presName="node" presStyleLbl="revTx" presStyleIdx="4" presStyleCnt="5" custScaleX="176561">
        <dgm:presLayoutVars>
          <dgm:bulletEnabled val="1"/>
        </dgm:presLayoutVars>
      </dgm:prSet>
      <dgm:spPr/>
    </dgm:pt>
    <dgm:pt modelId="{A5BE918C-4538-CC4A-BA73-F5B7B914F7D6}" type="pres">
      <dgm:prSet presAssocID="{375CC553-1C3B-BB4D-B2D9-6EE4EBE15DCE}" presName="sibTrans" presStyleLbl="node1" presStyleIdx="4" presStyleCnt="5"/>
      <dgm:spPr/>
    </dgm:pt>
  </dgm:ptLst>
  <dgm:cxnLst>
    <dgm:cxn modelId="{201B0804-FDE4-3640-8D09-C9D1ADF224C1}" srcId="{12307BB1-58C4-2040-B613-746C2878EF7B}" destId="{F458CA83-836E-CD4F-86BC-C13E6C527069}" srcOrd="1" destOrd="0" parTransId="{3776940B-BDD9-9E49-8324-628232ACCB25}" sibTransId="{77A3BCD4-62D7-6E40-8A8B-B1AA518C4005}"/>
    <dgm:cxn modelId="{DAB92D07-490A-664D-9189-D61EDA01C1F9}" type="presOf" srcId="{0609275F-FEF4-FF47-8BDF-BC8CA86542E3}" destId="{8812B02D-7474-CD42-AD60-3BC73AA7A8A4}" srcOrd="0" destOrd="0" presId="urn:microsoft.com/office/officeart/2005/8/layout/cycle1"/>
    <dgm:cxn modelId="{FB4E9712-CE43-E045-B3B3-9A5C81BECA51}" type="presOf" srcId="{2B8C0EA7-1857-344B-B64E-96DBFA48EBCE}" destId="{109076F5-5B88-DC44-85B3-74D9348E6CE0}" srcOrd="0" destOrd="0" presId="urn:microsoft.com/office/officeart/2005/8/layout/cycle1"/>
    <dgm:cxn modelId="{6B723C1B-BFE3-8E49-B7FF-4E043E1DB3E0}" srcId="{12307BB1-58C4-2040-B613-746C2878EF7B}" destId="{B2275B84-F4AC-9448-BDBA-D0C0EC553BDF}" srcOrd="0" destOrd="0" parTransId="{8DCF68ED-1F4B-884E-85D7-0E5B3FF29639}" sibTransId="{14885CA0-08A5-4240-B0F5-8F3E610BA804}"/>
    <dgm:cxn modelId="{85023C2E-06C7-0044-A751-DE4B0D113714}" type="presOf" srcId="{375CC553-1C3B-BB4D-B2D9-6EE4EBE15DCE}" destId="{A5BE918C-4538-CC4A-BA73-F5B7B914F7D6}" srcOrd="0" destOrd="0" presId="urn:microsoft.com/office/officeart/2005/8/layout/cycle1"/>
    <dgm:cxn modelId="{32EC5933-FD4F-CE4B-ADF5-5434A8E6589B}" type="presOf" srcId="{92C48832-A1E6-C148-B050-2B57A091E53B}" destId="{574D776D-D622-A942-BE4E-20769ED6A2D8}" srcOrd="0" destOrd="0" presId="urn:microsoft.com/office/officeart/2005/8/layout/cycle1"/>
    <dgm:cxn modelId="{66329C42-001D-3D48-A200-2EF62924B49D}" srcId="{12307BB1-58C4-2040-B613-746C2878EF7B}" destId="{92C48832-A1E6-C148-B050-2B57A091E53B}" srcOrd="3" destOrd="0" parTransId="{23B13E68-4912-5D42-BE42-71AA75BD74BF}" sibTransId="{CD4D1A4D-7313-DE48-B5CD-1050B173A6D8}"/>
    <dgm:cxn modelId="{0DB85D45-72C5-8F43-9DF4-9C0FBB0692E1}" type="presOf" srcId="{14885CA0-08A5-4240-B0F5-8F3E610BA804}" destId="{A47C4D5F-D1FC-3149-964E-C621ED21C71C}" srcOrd="0" destOrd="0" presId="urn:microsoft.com/office/officeart/2005/8/layout/cycle1"/>
    <dgm:cxn modelId="{B2E52D67-A2E9-F34A-AA0C-4DDF4785E64F}" type="presOf" srcId="{77A3BCD4-62D7-6E40-8A8B-B1AA518C4005}" destId="{9F132CD7-7B59-9044-A517-CD9174135808}" srcOrd="0" destOrd="0" presId="urn:microsoft.com/office/officeart/2005/8/layout/cycle1"/>
    <dgm:cxn modelId="{FEBA876F-A61D-EC47-B5D6-ABFF48B3BB3B}" type="presOf" srcId="{12307BB1-58C4-2040-B613-746C2878EF7B}" destId="{2737A55F-9606-C446-BECA-D9DB62C63E2E}" srcOrd="0" destOrd="0" presId="urn:microsoft.com/office/officeart/2005/8/layout/cycle1"/>
    <dgm:cxn modelId="{CA907CB5-528A-3D4E-ADBB-395D03D809F4}" srcId="{12307BB1-58C4-2040-B613-746C2878EF7B}" destId="{87244091-7A16-C043-AB3D-ED7E947D3345}" srcOrd="2" destOrd="0" parTransId="{1CAB3031-12A0-E942-9B93-CF2DACEACDB6}" sibTransId="{2B8C0EA7-1857-344B-B64E-96DBFA48EBCE}"/>
    <dgm:cxn modelId="{AE071DC0-DCEE-4A45-B2D2-67468062E5A0}" type="presOf" srcId="{CD4D1A4D-7313-DE48-B5CD-1050B173A6D8}" destId="{20C6FB07-5F5D-0644-B0E3-4C87EA6517B2}" srcOrd="0" destOrd="0" presId="urn:microsoft.com/office/officeart/2005/8/layout/cycle1"/>
    <dgm:cxn modelId="{B21036CF-3F13-1645-99AC-54C6D60290DE}" type="presOf" srcId="{F458CA83-836E-CD4F-86BC-C13E6C527069}" destId="{D1D63C74-710F-D34F-80EA-00868F59BD17}" srcOrd="0" destOrd="0" presId="urn:microsoft.com/office/officeart/2005/8/layout/cycle1"/>
    <dgm:cxn modelId="{74524EDA-52ED-C94D-82F6-0C9B8E7FD6B2}" srcId="{12307BB1-58C4-2040-B613-746C2878EF7B}" destId="{0609275F-FEF4-FF47-8BDF-BC8CA86542E3}" srcOrd="4" destOrd="0" parTransId="{4F486AD6-6EE0-7A4F-A8CE-68DA6D866F97}" sibTransId="{375CC553-1C3B-BB4D-B2D9-6EE4EBE15DCE}"/>
    <dgm:cxn modelId="{94812FED-BAE9-FF4C-ACF3-62BA998AFE2C}" type="presOf" srcId="{B2275B84-F4AC-9448-BDBA-D0C0EC553BDF}" destId="{A659CC4A-E363-D642-AFD3-7C55E57E3FB0}" srcOrd="0" destOrd="0" presId="urn:microsoft.com/office/officeart/2005/8/layout/cycle1"/>
    <dgm:cxn modelId="{908108F6-61F0-2449-A7AC-081F8898A7BC}" type="presOf" srcId="{87244091-7A16-C043-AB3D-ED7E947D3345}" destId="{FDEF35D4-46DC-4E4D-B008-53F9B57451EA}" srcOrd="0" destOrd="0" presId="urn:microsoft.com/office/officeart/2005/8/layout/cycle1"/>
    <dgm:cxn modelId="{EC74DE7F-BBBB-7548-877E-96768DC2C13F}" type="presParOf" srcId="{2737A55F-9606-C446-BECA-D9DB62C63E2E}" destId="{FE61822A-B2BB-3744-AFD1-535C6F17238D}" srcOrd="0" destOrd="0" presId="urn:microsoft.com/office/officeart/2005/8/layout/cycle1"/>
    <dgm:cxn modelId="{4CB24A2E-AC51-364E-A6B5-0BBF63A13EC3}" type="presParOf" srcId="{2737A55F-9606-C446-BECA-D9DB62C63E2E}" destId="{A659CC4A-E363-D642-AFD3-7C55E57E3FB0}" srcOrd="1" destOrd="0" presId="urn:microsoft.com/office/officeart/2005/8/layout/cycle1"/>
    <dgm:cxn modelId="{33F31596-7C13-8041-A012-47A9CB2FD350}" type="presParOf" srcId="{2737A55F-9606-C446-BECA-D9DB62C63E2E}" destId="{A47C4D5F-D1FC-3149-964E-C621ED21C71C}" srcOrd="2" destOrd="0" presId="urn:microsoft.com/office/officeart/2005/8/layout/cycle1"/>
    <dgm:cxn modelId="{E48F152A-9F1A-D64F-B57D-69222E487067}" type="presParOf" srcId="{2737A55F-9606-C446-BECA-D9DB62C63E2E}" destId="{C13D7AFC-1938-4249-AC90-DB260EE67F83}" srcOrd="3" destOrd="0" presId="urn:microsoft.com/office/officeart/2005/8/layout/cycle1"/>
    <dgm:cxn modelId="{F3866C42-82AD-E847-ABC2-20B002142A8A}" type="presParOf" srcId="{2737A55F-9606-C446-BECA-D9DB62C63E2E}" destId="{D1D63C74-710F-D34F-80EA-00868F59BD17}" srcOrd="4" destOrd="0" presId="urn:microsoft.com/office/officeart/2005/8/layout/cycle1"/>
    <dgm:cxn modelId="{10272A1B-14C1-B547-BB31-A2AEED87DC2A}" type="presParOf" srcId="{2737A55F-9606-C446-BECA-D9DB62C63E2E}" destId="{9F132CD7-7B59-9044-A517-CD9174135808}" srcOrd="5" destOrd="0" presId="urn:microsoft.com/office/officeart/2005/8/layout/cycle1"/>
    <dgm:cxn modelId="{67239356-7B6C-4140-921A-CC141B9E3293}" type="presParOf" srcId="{2737A55F-9606-C446-BECA-D9DB62C63E2E}" destId="{EFBC4968-B5BE-F94F-B172-8F426C53CC51}" srcOrd="6" destOrd="0" presId="urn:microsoft.com/office/officeart/2005/8/layout/cycle1"/>
    <dgm:cxn modelId="{A27DCFB3-83A0-6C4E-8B7B-EA5CDC788591}" type="presParOf" srcId="{2737A55F-9606-C446-BECA-D9DB62C63E2E}" destId="{FDEF35D4-46DC-4E4D-B008-53F9B57451EA}" srcOrd="7" destOrd="0" presId="urn:microsoft.com/office/officeart/2005/8/layout/cycle1"/>
    <dgm:cxn modelId="{AC704AD0-1A32-3246-8AD1-3B9D879C1A87}" type="presParOf" srcId="{2737A55F-9606-C446-BECA-D9DB62C63E2E}" destId="{109076F5-5B88-DC44-85B3-74D9348E6CE0}" srcOrd="8" destOrd="0" presId="urn:microsoft.com/office/officeart/2005/8/layout/cycle1"/>
    <dgm:cxn modelId="{F8AE9469-7B9C-C54A-9323-F863BA4FB178}" type="presParOf" srcId="{2737A55F-9606-C446-BECA-D9DB62C63E2E}" destId="{698348D0-905F-2F48-9510-7F1061FE7F52}" srcOrd="9" destOrd="0" presId="urn:microsoft.com/office/officeart/2005/8/layout/cycle1"/>
    <dgm:cxn modelId="{E6EF64E8-69D5-624B-8EAE-6A1ED48DCDBF}" type="presParOf" srcId="{2737A55F-9606-C446-BECA-D9DB62C63E2E}" destId="{574D776D-D622-A942-BE4E-20769ED6A2D8}" srcOrd="10" destOrd="0" presId="urn:microsoft.com/office/officeart/2005/8/layout/cycle1"/>
    <dgm:cxn modelId="{96349976-9943-A348-B87E-CC4348287415}" type="presParOf" srcId="{2737A55F-9606-C446-BECA-D9DB62C63E2E}" destId="{20C6FB07-5F5D-0644-B0E3-4C87EA6517B2}" srcOrd="11" destOrd="0" presId="urn:microsoft.com/office/officeart/2005/8/layout/cycle1"/>
    <dgm:cxn modelId="{A43C806A-B198-C745-B934-BEEED667224C}" type="presParOf" srcId="{2737A55F-9606-C446-BECA-D9DB62C63E2E}" destId="{9BBC23C7-93AF-DB48-A4EC-B29C6DC61549}" srcOrd="12" destOrd="0" presId="urn:microsoft.com/office/officeart/2005/8/layout/cycle1"/>
    <dgm:cxn modelId="{AF3D23D2-746D-604D-BCE2-380CFCAC891D}" type="presParOf" srcId="{2737A55F-9606-C446-BECA-D9DB62C63E2E}" destId="{8812B02D-7474-CD42-AD60-3BC73AA7A8A4}" srcOrd="13" destOrd="0" presId="urn:microsoft.com/office/officeart/2005/8/layout/cycle1"/>
    <dgm:cxn modelId="{EC1D4E99-606D-F641-BBBE-C8FCD0B1F8ED}" type="presParOf" srcId="{2737A55F-9606-C446-BECA-D9DB62C63E2E}" destId="{A5BE918C-4538-CC4A-BA73-F5B7B914F7D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BC5F9-CDFA-BD45-B50C-A6269C4042F9}"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ED3C2DE-F0B4-9F4A-83C5-D74E8670AD25}">
      <dgm:prSet phldrT="[Text]"/>
      <dgm:spPr>
        <a:solidFill>
          <a:schemeClr val="bg1"/>
        </a:solidFill>
        <a:ln w="38100">
          <a:solidFill>
            <a:schemeClr val="tx1"/>
          </a:solidFill>
        </a:ln>
      </dgm:spPr>
      <dgm:t>
        <a:bodyPr/>
        <a:lstStyle/>
        <a:p>
          <a:r>
            <a:rPr lang="en-US" b="1" dirty="0">
              <a:solidFill>
                <a:schemeClr val="tx1"/>
              </a:solidFill>
            </a:rPr>
            <a:t>Unsaturated Fatty Acids</a:t>
          </a:r>
        </a:p>
      </dgm:t>
    </dgm:pt>
    <dgm:pt modelId="{DBB3D0EA-F466-614D-9014-D780E78E3B72}" type="parTrans" cxnId="{3DA230A5-C715-4047-B64F-99169CC44CF1}">
      <dgm:prSet/>
      <dgm:spPr/>
      <dgm:t>
        <a:bodyPr/>
        <a:lstStyle/>
        <a:p>
          <a:endParaRPr lang="en-US"/>
        </a:p>
      </dgm:t>
    </dgm:pt>
    <dgm:pt modelId="{D560BC8E-AC77-7541-BD36-A18613FADDFB}" type="sibTrans" cxnId="{3DA230A5-C715-4047-B64F-99169CC44CF1}">
      <dgm:prSet/>
      <dgm:spPr/>
      <dgm:t>
        <a:bodyPr/>
        <a:lstStyle/>
        <a:p>
          <a:endParaRPr lang="en-US"/>
        </a:p>
      </dgm:t>
    </dgm:pt>
    <dgm:pt modelId="{BF7F09EF-C262-5D4F-A950-038820B92E54}">
      <dgm:prSet phldrT="[Text]"/>
      <dgm:spPr>
        <a:solidFill>
          <a:schemeClr val="bg1"/>
        </a:solidFill>
        <a:ln w="38100">
          <a:solidFill>
            <a:schemeClr val="tx1"/>
          </a:solidFill>
        </a:ln>
      </dgm:spPr>
      <dgm:t>
        <a:bodyPr/>
        <a:lstStyle/>
        <a:p>
          <a:r>
            <a:rPr lang="en-US" b="1" dirty="0">
              <a:solidFill>
                <a:srgbClr val="000000"/>
              </a:solidFill>
            </a:rPr>
            <a:t>Heat</a:t>
          </a:r>
        </a:p>
      </dgm:t>
    </dgm:pt>
    <dgm:pt modelId="{8B6F095E-D318-4A4C-B688-C7B58CDB571E}" type="parTrans" cxnId="{67A7F8E0-4523-8541-B4D8-B4E83675CC12}">
      <dgm:prSet/>
      <dgm:spPr/>
      <dgm:t>
        <a:bodyPr/>
        <a:lstStyle/>
        <a:p>
          <a:endParaRPr lang="en-US"/>
        </a:p>
      </dgm:t>
    </dgm:pt>
    <dgm:pt modelId="{1B611236-51AA-8747-9430-418A8429AB19}" type="sibTrans" cxnId="{67A7F8E0-4523-8541-B4D8-B4E83675CC12}">
      <dgm:prSet/>
      <dgm:spPr/>
      <dgm:t>
        <a:bodyPr/>
        <a:lstStyle/>
        <a:p>
          <a:endParaRPr lang="en-US"/>
        </a:p>
      </dgm:t>
    </dgm:pt>
    <dgm:pt modelId="{93D85B11-35AA-7A46-92E4-77045D5BB942}">
      <dgm:prSet phldrT="[Text]"/>
      <dgm:spPr>
        <a:solidFill>
          <a:schemeClr val="bg1"/>
        </a:solidFill>
        <a:ln w="38100">
          <a:solidFill>
            <a:schemeClr val="tx1"/>
          </a:solidFill>
        </a:ln>
      </dgm:spPr>
      <dgm:t>
        <a:bodyPr/>
        <a:lstStyle/>
        <a:p>
          <a:r>
            <a:rPr lang="en-US" b="1" dirty="0">
              <a:solidFill>
                <a:srgbClr val="000000"/>
              </a:solidFill>
            </a:rPr>
            <a:t>Oxygen</a:t>
          </a:r>
        </a:p>
      </dgm:t>
    </dgm:pt>
    <dgm:pt modelId="{E27FA72E-16CB-5A40-8C40-608236AD94F8}" type="parTrans" cxnId="{B0E23201-BCA4-CE4A-AAB5-B9D4C23EB4EF}">
      <dgm:prSet/>
      <dgm:spPr/>
      <dgm:t>
        <a:bodyPr/>
        <a:lstStyle/>
        <a:p>
          <a:endParaRPr lang="en-US"/>
        </a:p>
      </dgm:t>
    </dgm:pt>
    <dgm:pt modelId="{50CE346B-0C6A-BD42-ADFD-11B779EE85BE}" type="sibTrans" cxnId="{B0E23201-BCA4-CE4A-AAB5-B9D4C23EB4EF}">
      <dgm:prSet/>
      <dgm:spPr/>
      <dgm:t>
        <a:bodyPr/>
        <a:lstStyle/>
        <a:p>
          <a:endParaRPr lang="en-US"/>
        </a:p>
      </dgm:t>
    </dgm:pt>
    <dgm:pt modelId="{134D8D0A-630D-EF47-B0AD-24FE8448E4F9}">
      <dgm:prSet phldrT="[Text]"/>
      <dgm:spPr>
        <a:solidFill>
          <a:schemeClr val="bg1"/>
        </a:solidFill>
        <a:ln w="38100">
          <a:solidFill>
            <a:schemeClr val="tx1"/>
          </a:solidFill>
        </a:ln>
      </dgm:spPr>
      <dgm:t>
        <a:bodyPr/>
        <a:lstStyle/>
        <a:p>
          <a:r>
            <a:rPr lang="en-US" b="1" dirty="0">
              <a:solidFill>
                <a:srgbClr val="000000"/>
              </a:solidFill>
            </a:rPr>
            <a:t>Metal Ion (Iron)</a:t>
          </a:r>
        </a:p>
      </dgm:t>
    </dgm:pt>
    <dgm:pt modelId="{961FC2F8-2B65-9449-8C3B-71077D5F886C}" type="parTrans" cxnId="{954C78DD-4FFB-1849-9416-CB4946C10C77}">
      <dgm:prSet/>
      <dgm:spPr/>
      <dgm:t>
        <a:bodyPr/>
        <a:lstStyle/>
        <a:p>
          <a:endParaRPr lang="en-US"/>
        </a:p>
      </dgm:t>
    </dgm:pt>
    <dgm:pt modelId="{19CE202B-0E84-5140-ABD1-0A4A4A6C4646}" type="sibTrans" cxnId="{954C78DD-4FFB-1849-9416-CB4946C10C77}">
      <dgm:prSet/>
      <dgm:spPr/>
      <dgm:t>
        <a:bodyPr/>
        <a:lstStyle/>
        <a:p>
          <a:endParaRPr lang="en-US"/>
        </a:p>
      </dgm:t>
    </dgm:pt>
    <dgm:pt modelId="{49474B45-A771-004B-8FF6-9B9BB751732B}" type="pres">
      <dgm:prSet presAssocID="{E36BC5F9-CDFA-BD45-B50C-A6269C4042F9}" presName="diagram" presStyleCnt="0">
        <dgm:presLayoutVars>
          <dgm:dir/>
          <dgm:resizeHandles val="exact"/>
        </dgm:presLayoutVars>
      </dgm:prSet>
      <dgm:spPr/>
    </dgm:pt>
    <dgm:pt modelId="{2519661F-0FD9-C04F-8F7C-214D749EA2BC}" type="pres">
      <dgm:prSet presAssocID="{BED3C2DE-F0B4-9F4A-83C5-D74E8670AD25}" presName="node" presStyleLbl="node1" presStyleIdx="0" presStyleCnt="4">
        <dgm:presLayoutVars>
          <dgm:bulletEnabled val="1"/>
        </dgm:presLayoutVars>
      </dgm:prSet>
      <dgm:spPr/>
    </dgm:pt>
    <dgm:pt modelId="{7044DCBB-D473-D840-9A68-74BD83943BF2}" type="pres">
      <dgm:prSet presAssocID="{D560BC8E-AC77-7541-BD36-A18613FADDFB}" presName="sibTrans" presStyleCnt="0"/>
      <dgm:spPr/>
    </dgm:pt>
    <dgm:pt modelId="{840F4502-9436-324C-B176-75A37BF3A97B}" type="pres">
      <dgm:prSet presAssocID="{BF7F09EF-C262-5D4F-A950-038820B92E54}" presName="node" presStyleLbl="node1" presStyleIdx="1" presStyleCnt="4">
        <dgm:presLayoutVars>
          <dgm:bulletEnabled val="1"/>
        </dgm:presLayoutVars>
      </dgm:prSet>
      <dgm:spPr/>
    </dgm:pt>
    <dgm:pt modelId="{A53C338E-FE7D-9C41-9C5B-1A2005E5FB40}" type="pres">
      <dgm:prSet presAssocID="{1B611236-51AA-8747-9430-418A8429AB19}" presName="sibTrans" presStyleCnt="0"/>
      <dgm:spPr/>
    </dgm:pt>
    <dgm:pt modelId="{88E3E625-04F7-6D4D-A7E4-8D354D6A8339}" type="pres">
      <dgm:prSet presAssocID="{93D85B11-35AA-7A46-92E4-77045D5BB942}" presName="node" presStyleLbl="node1" presStyleIdx="2" presStyleCnt="4">
        <dgm:presLayoutVars>
          <dgm:bulletEnabled val="1"/>
        </dgm:presLayoutVars>
      </dgm:prSet>
      <dgm:spPr/>
    </dgm:pt>
    <dgm:pt modelId="{01A08D11-EF2C-EB4C-ABFD-8B02A7913804}" type="pres">
      <dgm:prSet presAssocID="{50CE346B-0C6A-BD42-ADFD-11B779EE85BE}" presName="sibTrans" presStyleCnt="0"/>
      <dgm:spPr/>
    </dgm:pt>
    <dgm:pt modelId="{F0F45DBD-CF1B-DA45-8FAF-179FC0C20512}" type="pres">
      <dgm:prSet presAssocID="{134D8D0A-630D-EF47-B0AD-24FE8448E4F9}" presName="node" presStyleLbl="node1" presStyleIdx="3" presStyleCnt="4">
        <dgm:presLayoutVars>
          <dgm:bulletEnabled val="1"/>
        </dgm:presLayoutVars>
      </dgm:prSet>
      <dgm:spPr/>
    </dgm:pt>
  </dgm:ptLst>
  <dgm:cxnLst>
    <dgm:cxn modelId="{B0E23201-BCA4-CE4A-AAB5-B9D4C23EB4EF}" srcId="{E36BC5F9-CDFA-BD45-B50C-A6269C4042F9}" destId="{93D85B11-35AA-7A46-92E4-77045D5BB942}" srcOrd="2" destOrd="0" parTransId="{E27FA72E-16CB-5A40-8C40-608236AD94F8}" sibTransId="{50CE346B-0C6A-BD42-ADFD-11B779EE85BE}"/>
    <dgm:cxn modelId="{F27D9F0C-BDDE-7940-BF3F-E83CED66619D}" type="presOf" srcId="{BF7F09EF-C262-5D4F-A950-038820B92E54}" destId="{840F4502-9436-324C-B176-75A37BF3A97B}" srcOrd="0" destOrd="0" presId="urn:microsoft.com/office/officeart/2005/8/layout/default"/>
    <dgm:cxn modelId="{AE895167-4BA7-B441-B7E9-641DDD527CF5}" type="presOf" srcId="{E36BC5F9-CDFA-BD45-B50C-A6269C4042F9}" destId="{49474B45-A771-004B-8FF6-9B9BB751732B}" srcOrd="0" destOrd="0" presId="urn:microsoft.com/office/officeart/2005/8/layout/default"/>
    <dgm:cxn modelId="{8288085A-A6BA-1649-833E-34D95E3D066F}" type="presOf" srcId="{93D85B11-35AA-7A46-92E4-77045D5BB942}" destId="{88E3E625-04F7-6D4D-A7E4-8D354D6A8339}" srcOrd="0" destOrd="0" presId="urn:microsoft.com/office/officeart/2005/8/layout/default"/>
    <dgm:cxn modelId="{3DA230A5-C715-4047-B64F-99169CC44CF1}" srcId="{E36BC5F9-CDFA-BD45-B50C-A6269C4042F9}" destId="{BED3C2DE-F0B4-9F4A-83C5-D74E8670AD25}" srcOrd="0" destOrd="0" parTransId="{DBB3D0EA-F466-614D-9014-D780E78E3B72}" sibTransId="{D560BC8E-AC77-7541-BD36-A18613FADDFB}"/>
    <dgm:cxn modelId="{8803B9C2-46B2-644D-8D02-7BD27585ACAA}" type="presOf" srcId="{BED3C2DE-F0B4-9F4A-83C5-D74E8670AD25}" destId="{2519661F-0FD9-C04F-8F7C-214D749EA2BC}" srcOrd="0" destOrd="0" presId="urn:microsoft.com/office/officeart/2005/8/layout/default"/>
    <dgm:cxn modelId="{8FFBE9D7-F95C-1048-A421-A26F2D69F99F}" type="presOf" srcId="{134D8D0A-630D-EF47-B0AD-24FE8448E4F9}" destId="{F0F45DBD-CF1B-DA45-8FAF-179FC0C20512}" srcOrd="0" destOrd="0" presId="urn:microsoft.com/office/officeart/2005/8/layout/default"/>
    <dgm:cxn modelId="{954C78DD-4FFB-1849-9416-CB4946C10C77}" srcId="{E36BC5F9-CDFA-BD45-B50C-A6269C4042F9}" destId="{134D8D0A-630D-EF47-B0AD-24FE8448E4F9}" srcOrd="3" destOrd="0" parTransId="{961FC2F8-2B65-9449-8C3B-71077D5F886C}" sibTransId="{19CE202B-0E84-5140-ABD1-0A4A4A6C4646}"/>
    <dgm:cxn modelId="{67A7F8E0-4523-8541-B4D8-B4E83675CC12}" srcId="{E36BC5F9-CDFA-BD45-B50C-A6269C4042F9}" destId="{BF7F09EF-C262-5D4F-A950-038820B92E54}" srcOrd="1" destOrd="0" parTransId="{8B6F095E-D318-4A4C-B688-C7B58CDB571E}" sibTransId="{1B611236-51AA-8747-9430-418A8429AB19}"/>
    <dgm:cxn modelId="{A064A10B-361D-4B4A-84CD-A03507389EB3}" type="presParOf" srcId="{49474B45-A771-004B-8FF6-9B9BB751732B}" destId="{2519661F-0FD9-C04F-8F7C-214D749EA2BC}" srcOrd="0" destOrd="0" presId="urn:microsoft.com/office/officeart/2005/8/layout/default"/>
    <dgm:cxn modelId="{EC2E9493-9221-A147-8212-88A22519503E}" type="presParOf" srcId="{49474B45-A771-004B-8FF6-9B9BB751732B}" destId="{7044DCBB-D473-D840-9A68-74BD83943BF2}" srcOrd="1" destOrd="0" presId="urn:microsoft.com/office/officeart/2005/8/layout/default"/>
    <dgm:cxn modelId="{58966329-B261-E649-AEAE-51E22E3CF565}" type="presParOf" srcId="{49474B45-A771-004B-8FF6-9B9BB751732B}" destId="{840F4502-9436-324C-B176-75A37BF3A97B}" srcOrd="2" destOrd="0" presId="urn:microsoft.com/office/officeart/2005/8/layout/default"/>
    <dgm:cxn modelId="{B57CDEA4-C71A-384D-A425-24373A3EEEE1}" type="presParOf" srcId="{49474B45-A771-004B-8FF6-9B9BB751732B}" destId="{A53C338E-FE7D-9C41-9C5B-1A2005E5FB40}" srcOrd="3" destOrd="0" presId="urn:microsoft.com/office/officeart/2005/8/layout/default"/>
    <dgm:cxn modelId="{39E6A799-138E-8D4D-A466-40D3CF8E371F}" type="presParOf" srcId="{49474B45-A771-004B-8FF6-9B9BB751732B}" destId="{88E3E625-04F7-6D4D-A7E4-8D354D6A8339}" srcOrd="4" destOrd="0" presId="urn:microsoft.com/office/officeart/2005/8/layout/default"/>
    <dgm:cxn modelId="{752594EB-86E3-494F-97EA-EC0C30DFD273}" type="presParOf" srcId="{49474B45-A771-004B-8FF6-9B9BB751732B}" destId="{01A08D11-EF2C-EB4C-ABFD-8B02A7913804}" srcOrd="5" destOrd="0" presId="urn:microsoft.com/office/officeart/2005/8/layout/default"/>
    <dgm:cxn modelId="{AFC47E6D-A990-3E45-BCBB-7E80722C5805}" type="presParOf" srcId="{49474B45-A771-004B-8FF6-9B9BB751732B}" destId="{F0F45DBD-CF1B-DA45-8FAF-179FC0C2051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CC4A-E363-D642-AFD3-7C55E57E3FB0}">
      <dsp:nvSpPr>
        <dsp:cNvPr id="0" name=""/>
        <dsp:cNvSpPr/>
      </dsp:nvSpPr>
      <dsp:spPr>
        <a:xfrm>
          <a:off x="4422103" y="33468"/>
          <a:ext cx="1143743" cy="11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Good Flavor</a:t>
          </a:r>
        </a:p>
      </dsp:txBody>
      <dsp:txXfrm>
        <a:off x="4422103" y="33468"/>
        <a:ext cx="1143743" cy="1143743"/>
      </dsp:txXfrm>
    </dsp:sp>
    <dsp:sp modelId="{A47C4D5F-D1FC-3149-964E-C621ED21C71C}">
      <dsp:nvSpPr>
        <dsp:cNvPr id="0" name=""/>
        <dsp:cNvSpPr/>
      </dsp:nvSpPr>
      <dsp:spPr>
        <a:xfrm>
          <a:off x="1729514" y="128"/>
          <a:ext cx="4290856" cy="4290856"/>
        </a:xfrm>
        <a:prstGeom prst="circularArrow">
          <a:avLst>
            <a:gd name="adj1" fmla="val 5198"/>
            <a:gd name="adj2" fmla="val 335741"/>
            <a:gd name="adj3" fmla="val 21293942"/>
            <a:gd name="adj4" fmla="val 19765625"/>
            <a:gd name="adj5" fmla="val 6064"/>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D63C74-710F-D34F-80EA-00868F59BD17}">
      <dsp:nvSpPr>
        <dsp:cNvPr id="0" name=""/>
        <dsp:cNvSpPr/>
      </dsp:nvSpPr>
      <dsp:spPr>
        <a:xfrm>
          <a:off x="5113703" y="2161995"/>
          <a:ext cx="1143743" cy="11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Loss of Good Flavor</a:t>
          </a:r>
        </a:p>
      </dsp:txBody>
      <dsp:txXfrm>
        <a:off x="5113703" y="2161995"/>
        <a:ext cx="1143743" cy="1143743"/>
      </dsp:txXfrm>
    </dsp:sp>
    <dsp:sp modelId="{9F132CD7-7B59-9044-A517-CD9174135808}">
      <dsp:nvSpPr>
        <dsp:cNvPr id="0" name=""/>
        <dsp:cNvSpPr/>
      </dsp:nvSpPr>
      <dsp:spPr>
        <a:xfrm>
          <a:off x="1727802" y="2358"/>
          <a:ext cx="4290856" cy="4290856"/>
        </a:xfrm>
        <a:prstGeom prst="circularArrow">
          <a:avLst>
            <a:gd name="adj1" fmla="val 5198"/>
            <a:gd name="adj2" fmla="val 335741"/>
            <a:gd name="adj3" fmla="val 4044210"/>
            <a:gd name="adj4" fmla="val 2247690"/>
            <a:gd name="adj5" fmla="val 6064"/>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EF35D4-46DC-4E4D-B008-53F9B57451EA}">
      <dsp:nvSpPr>
        <dsp:cNvPr id="0" name=""/>
        <dsp:cNvSpPr/>
      </dsp:nvSpPr>
      <dsp:spPr>
        <a:xfrm>
          <a:off x="3286134" y="3479056"/>
          <a:ext cx="1143743" cy="11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Develop -</a:t>
          </a:r>
          <a:r>
            <a:rPr lang="en-US" sz="2000" b="1" kern="1200" dirty="0" err="1"/>
            <a:t>ment</a:t>
          </a:r>
          <a:r>
            <a:rPr lang="en-US" sz="2000" b="1" kern="1200" dirty="0"/>
            <a:t> of No Flavor</a:t>
          </a:r>
        </a:p>
      </dsp:txBody>
      <dsp:txXfrm>
        <a:off x="3286134" y="3479056"/>
        <a:ext cx="1143743" cy="1143743"/>
      </dsp:txXfrm>
    </dsp:sp>
    <dsp:sp modelId="{109076F5-5B88-DC44-85B3-74D9348E6CE0}">
      <dsp:nvSpPr>
        <dsp:cNvPr id="0" name=""/>
        <dsp:cNvSpPr/>
      </dsp:nvSpPr>
      <dsp:spPr>
        <a:xfrm>
          <a:off x="1731271" y="2418"/>
          <a:ext cx="4290856" cy="4290856"/>
        </a:xfrm>
        <a:prstGeom prst="circularArrow">
          <a:avLst>
            <a:gd name="adj1" fmla="val 5198"/>
            <a:gd name="adj2" fmla="val 335741"/>
            <a:gd name="adj3" fmla="val 8216706"/>
            <a:gd name="adj4" fmla="val 6484284"/>
            <a:gd name="adj5" fmla="val 6064"/>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4D776D-D622-A942-BE4E-20769ED6A2D8}">
      <dsp:nvSpPr>
        <dsp:cNvPr id="0" name=""/>
        <dsp:cNvSpPr/>
      </dsp:nvSpPr>
      <dsp:spPr>
        <a:xfrm>
          <a:off x="1108551" y="2161995"/>
          <a:ext cx="1911516" cy="11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Development of Off Flavor</a:t>
          </a:r>
        </a:p>
      </dsp:txBody>
      <dsp:txXfrm>
        <a:off x="1108551" y="2161995"/>
        <a:ext cx="1911516" cy="1143743"/>
      </dsp:txXfrm>
    </dsp:sp>
    <dsp:sp modelId="{20C6FB07-5F5D-0644-B0E3-4C87EA6517B2}">
      <dsp:nvSpPr>
        <dsp:cNvPr id="0" name=""/>
        <dsp:cNvSpPr/>
      </dsp:nvSpPr>
      <dsp:spPr>
        <a:xfrm>
          <a:off x="1729514" y="128"/>
          <a:ext cx="4290856" cy="4290856"/>
        </a:xfrm>
        <a:prstGeom prst="circularArrow">
          <a:avLst>
            <a:gd name="adj1" fmla="val 5198"/>
            <a:gd name="adj2" fmla="val 335741"/>
            <a:gd name="adj3" fmla="val 12298634"/>
            <a:gd name="adj4" fmla="val 10770316"/>
            <a:gd name="adj5" fmla="val 6064"/>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12B02D-7474-CD42-AD60-3BC73AA7A8A4}">
      <dsp:nvSpPr>
        <dsp:cNvPr id="0" name=""/>
        <dsp:cNvSpPr/>
      </dsp:nvSpPr>
      <dsp:spPr>
        <a:xfrm>
          <a:off x="1746206" y="33468"/>
          <a:ext cx="2019405" cy="114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Development of Rancid Flavor</a:t>
          </a:r>
        </a:p>
      </dsp:txBody>
      <dsp:txXfrm>
        <a:off x="1746206" y="33468"/>
        <a:ext cx="2019405" cy="1143743"/>
      </dsp:txXfrm>
    </dsp:sp>
    <dsp:sp modelId="{A5BE918C-4538-CC4A-BA73-F5B7B914F7D6}">
      <dsp:nvSpPr>
        <dsp:cNvPr id="0" name=""/>
        <dsp:cNvSpPr/>
      </dsp:nvSpPr>
      <dsp:spPr>
        <a:xfrm>
          <a:off x="1729514" y="128"/>
          <a:ext cx="4290856" cy="4290856"/>
        </a:xfrm>
        <a:prstGeom prst="circularArrow">
          <a:avLst>
            <a:gd name="adj1" fmla="val 5198"/>
            <a:gd name="adj2" fmla="val 335741"/>
            <a:gd name="adj3" fmla="val 16866410"/>
            <a:gd name="adj4" fmla="val 16002472"/>
            <a:gd name="adj5" fmla="val 6064"/>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661F-0FD9-C04F-8F7C-214D749EA2BC}">
      <dsp:nvSpPr>
        <dsp:cNvPr id="0" name=""/>
        <dsp:cNvSpPr/>
      </dsp:nvSpPr>
      <dsp:spPr>
        <a:xfrm>
          <a:off x="803" y="103450"/>
          <a:ext cx="3133331" cy="1879998"/>
        </a:xfrm>
        <a:prstGeom prst="rect">
          <a:avLst/>
        </a:prstGeom>
        <a:solidFill>
          <a:schemeClr val="bg1"/>
        </a:solidFill>
        <a:ln w="38100">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tx1"/>
              </a:solidFill>
            </a:rPr>
            <a:t>Unsaturated Fatty Acids</a:t>
          </a:r>
        </a:p>
      </dsp:txBody>
      <dsp:txXfrm>
        <a:off x="803" y="103450"/>
        <a:ext cx="3133331" cy="1879998"/>
      </dsp:txXfrm>
    </dsp:sp>
    <dsp:sp modelId="{840F4502-9436-324C-B176-75A37BF3A97B}">
      <dsp:nvSpPr>
        <dsp:cNvPr id="0" name=""/>
        <dsp:cNvSpPr/>
      </dsp:nvSpPr>
      <dsp:spPr>
        <a:xfrm>
          <a:off x="3447467" y="103450"/>
          <a:ext cx="3133331" cy="1879998"/>
        </a:xfrm>
        <a:prstGeom prst="rect">
          <a:avLst/>
        </a:prstGeom>
        <a:solidFill>
          <a:schemeClr val="bg1"/>
        </a:solidFill>
        <a:ln w="38100">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000000"/>
              </a:solidFill>
            </a:rPr>
            <a:t>Heat</a:t>
          </a:r>
        </a:p>
      </dsp:txBody>
      <dsp:txXfrm>
        <a:off x="3447467" y="103450"/>
        <a:ext cx="3133331" cy="1879998"/>
      </dsp:txXfrm>
    </dsp:sp>
    <dsp:sp modelId="{88E3E625-04F7-6D4D-A7E4-8D354D6A8339}">
      <dsp:nvSpPr>
        <dsp:cNvPr id="0" name=""/>
        <dsp:cNvSpPr/>
      </dsp:nvSpPr>
      <dsp:spPr>
        <a:xfrm>
          <a:off x="803" y="2296782"/>
          <a:ext cx="3133331" cy="1879998"/>
        </a:xfrm>
        <a:prstGeom prst="rect">
          <a:avLst/>
        </a:prstGeom>
        <a:solidFill>
          <a:schemeClr val="bg1"/>
        </a:solidFill>
        <a:ln w="38100">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000000"/>
              </a:solidFill>
            </a:rPr>
            <a:t>Oxygen</a:t>
          </a:r>
        </a:p>
      </dsp:txBody>
      <dsp:txXfrm>
        <a:off x="803" y="2296782"/>
        <a:ext cx="3133331" cy="1879998"/>
      </dsp:txXfrm>
    </dsp:sp>
    <dsp:sp modelId="{F0F45DBD-CF1B-DA45-8FAF-179FC0C20512}">
      <dsp:nvSpPr>
        <dsp:cNvPr id="0" name=""/>
        <dsp:cNvSpPr/>
      </dsp:nvSpPr>
      <dsp:spPr>
        <a:xfrm>
          <a:off x="3447467" y="2296782"/>
          <a:ext cx="3133331" cy="1879998"/>
        </a:xfrm>
        <a:prstGeom prst="rect">
          <a:avLst/>
        </a:prstGeom>
        <a:solidFill>
          <a:schemeClr val="bg1"/>
        </a:solidFill>
        <a:ln w="38100">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000000"/>
              </a:solidFill>
            </a:rPr>
            <a:t>Metal Ion (Iron)</a:t>
          </a:r>
        </a:p>
      </dsp:txBody>
      <dsp:txXfrm>
        <a:off x="3447467" y="2296782"/>
        <a:ext cx="3133331" cy="187999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B819B-D09A-B942-ABC3-60B25A723532}"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B0D2A-BFB5-8949-9E83-67D9700D8BC0}" type="slidenum">
              <a:rPr lang="en-US" smtClean="0"/>
              <a:t>‹#›</a:t>
            </a:fld>
            <a:endParaRPr lang="en-US"/>
          </a:p>
        </p:txBody>
      </p:sp>
    </p:spTree>
    <p:extLst>
      <p:ext uri="{BB962C8B-B14F-4D97-AF65-F5344CB8AC3E}">
        <p14:creationId xmlns:p14="http://schemas.microsoft.com/office/powerpoint/2010/main" val="397123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1</a:t>
            </a:fld>
            <a:endParaRPr lang="en-US"/>
          </a:p>
        </p:txBody>
      </p:sp>
    </p:spTree>
    <p:extLst>
      <p:ext uri="{BB962C8B-B14F-4D97-AF65-F5344CB8AC3E}">
        <p14:creationId xmlns:p14="http://schemas.microsoft.com/office/powerpoint/2010/main" val="335128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7</a:t>
            </a:fld>
            <a:endParaRPr lang="en-US"/>
          </a:p>
        </p:txBody>
      </p:sp>
    </p:spTree>
    <p:extLst>
      <p:ext uri="{BB962C8B-B14F-4D97-AF65-F5344CB8AC3E}">
        <p14:creationId xmlns:p14="http://schemas.microsoft.com/office/powerpoint/2010/main" val="141745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11</a:t>
            </a:fld>
            <a:endParaRPr lang="en-US"/>
          </a:p>
        </p:txBody>
      </p:sp>
    </p:spTree>
    <p:extLst>
      <p:ext uri="{BB962C8B-B14F-4D97-AF65-F5344CB8AC3E}">
        <p14:creationId xmlns:p14="http://schemas.microsoft.com/office/powerpoint/2010/main" val="48888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17</a:t>
            </a:fld>
            <a:endParaRPr lang="en-US"/>
          </a:p>
        </p:txBody>
      </p:sp>
    </p:spTree>
    <p:extLst>
      <p:ext uri="{BB962C8B-B14F-4D97-AF65-F5344CB8AC3E}">
        <p14:creationId xmlns:p14="http://schemas.microsoft.com/office/powerpoint/2010/main" val="276423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20</a:t>
            </a:fld>
            <a:endParaRPr lang="en-US"/>
          </a:p>
        </p:txBody>
      </p:sp>
    </p:spTree>
    <p:extLst>
      <p:ext uri="{BB962C8B-B14F-4D97-AF65-F5344CB8AC3E}">
        <p14:creationId xmlns:p14="http://schemas.microsoft.com/office/powerpoint/2010/main" val="207987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23</a:t>
            </a:fld>
            <a:endParaRPr lang="en-US"/>
          </a:p>
        </p:txBody>
      </p:sp>
    </p:spTree>
    <p:extLst>
      <p:ext uri="{BB962C8B-B14F-4D97-AF65-F5344CB8AC3E}">
        <p14:creationId xmlns:p14="http://schemas.microsoft.com/office/powerpoint/2010/main" val="424379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B0D2A-BFB5-8949-9E83-67D9700D8BC0}" type="slidenum">
              <a:rPr lang="en-US" smtClean="0"/>
              <a:t>24</a:t>
            </a:fld>
            <a:endParaRPr lang="en-US"/>
          </a:p>
        </p:txBody>
      </p:sp>
    </p:spTree>
    <p:extLst>
      <p:ext uri="{BB962C8B-B14F-4D97-AF65-F5344CB8AC3E}">
        <p14:creationId xmlns:p14="http://schemas.microsoft.com/office/powerpoint/2010/main" val="335076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12/06/2018</a:t>
            </a:r>
            <a:endParaRPr lang="en-US" dirty="0"/>
          </a:p>
        </p:txBody>
      </p:sp>
      <p:sp>
        <p:nvSpPr>
          <p:cNvPr id="5" name="Footer Placeholder 4"/>
          <p:cNvSpPr>
            <a:spLocks noGrp="1"/>
          </p:cNvSpPr>
          <p:nvPr>
            <p:ph type="ftr" sz="quarter" idx="11"/>
          </p:nvPr>
        </p:nvSpPr>
        <p:spPr/>
        <p:txBody>
          <a:bodyPr/>
          <a:lstStyle/>
          <a:p>
            <a:r>
              <a:rPr lang="en-US"/>
              <a:t>M. K. Gupta, M G Edible Oil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12/06/2018</a:t>
            </a:r>
            <a:endParaRPr lang="en-US" dirty="0"/>
          </a:p>
        </p:txBody>
      </p:sp>
      <p:sp>
        <p:nvSpPr>
          <p:cNvPr id="6" name="Footer Placeholder 5"/>
          <p:cNvSpPr>
            <a:spLocks noGrp="1"/>
          </p:cNvSpPr>
          <p:nvPr>
            <p:ph type="ftr" sz="quarter" idx="11"/>
          </p:nvPr>
        </p:nvSpPr>
        <p:spPr/>
        <p:txBody>
          <a:bodyPr/>
          <a:lstStyle/>
          <a:p>
            <a:r>
              <a:rPr lang="en-US"/>
              <a:t>M. K. Gupta, M G Edible Oil Consulting</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12/06/2018</a:t>
            </a:r>
            <a:endParaRPr lang="en-US" dirty="0"/>
          </a:p>
        </p:txBody>
      </p:sp>
      <p:sp>
        <p:nvSpPr>
          <p:cNvPr id="8" name="Footer Placeholder 7"/>
          <p:cNvSpPr>
            <a:spLocks noGrp="1"/>
          </p:cNvSpPr>
          <p:nvPr>
            <p:ph type="ftr" sz="quarter" idx="11"/>
          </p:nvPr>
        </p:nvSpPr>
        <p:spPr/>
        <p:txBody>
          <a:bodyPr/>
          <a:lstStyle/>
          <a:p>
            <a:r>
              <a:rPr lang="en-US"/>
              <a:t>M. K. Gupta, M G Edible Oil Consulting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12/06/2018</a:t>
            </a:r>
            <a:endParaRPr lang="en-US" dirty="0"/>
          </a:p>
        </p:txBody>
      </p:sp>
      <p:sp>
        <p:nvSpPr>
          <p:cNvPr id="4" name="Footer Placeholder 3"/>
          <p:cNvSpPr>
            <a:spLocks noGrp="1"/>
          </p:cNvSpPr>
          <p:nvPr>
            <p:ph type="ftr" sz="quarter" idx="11"/>
          </p:nvPr>
        </p:nvSpPr>
        <p:spPr/>
        <p:txBody>
          <a:bodyPr/>
          <a:lstStyle/>
          <a:p>
            <a:r>
              <a:rPr lang="en-US"/>
              <a:t>M. K. Gupta, M G Edible Oil Consulting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12/06/2018</a:t>
            </a:r>
            <a:endParaRPr lang="en-US" dirty="0"/>
          </a:p>
        </p:txBody>
      </p:sp>
      <p:sp>
        <p:nvSpPr>
          <p:cNvPr id="3" name="Footer Placeholder 2"/>
          <p:cNvSpPr>
            <a:spLocks noGrp="1"/>
          </p:cNvSpPr>
          <p:nvPr>
            <p:ph type="ftr" sz="quarter" idx="11"/>
          </p:nvPr>
        </p:nvSpPr>
        <p:spPr/>
        <p:txBody>
          <a:bodyPr/>
          <a:lstStyle/>
          <a:p>
            <a:r>
              <a:rPr lang="en-US"/>
              <a:t>M. K. Gupta, M G Edible Oil Consulting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12/06/2018</a:t>
            </a:r>
            <a:endParaRPr lang="en-US" dirty="0"/>
          </a:p>
        </p:txBody>
      </p:sp>
      <p:sp>
        <p:nvSpPr>
          <p:cNvPr id="6" name="Footer Placeholder 5"/>
          <p:cNvSpPr>
            <a:spLocks noGrp="1"/>
          </p:cNvSpPr>
          <p:nvPr>
            <p:ph type="ftr" sz="quarter" idx="11"/>
          </p:nvPr>
        </p:nvSpPr>
        <p:spPr/>
        <p:txBody>
          <a:bodyPr/>
          <a:lstStyle/>
          <a:p>
            <a:r>
              <a:rPr lang="en-US"/>
              <a:t>M. K. Gupta, M G Edible Oil Consulting</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12/06/2018</a:t>
            </a:r>
            <a:endParaRPr lang="en-US" dirty="0"/>
          </a:p>
        </p:txBody>
      </p:sp>
      <p:sp>
        <p:nvSpPr>
          <p:cNvPr id="6" name="Footer Placeholder 5"/>
          <p:cNvSpPr>
            <a:spLocks noGrp="1"/>
          </p:cNvSpPr>
          <p:nvPr>
            <p:ph type="ftr" sz="quarter" idx="11"/>
          </p:nvPr>
        </p:nvSpPr>
        <p:spPr/>
        <p:txBody>
          <a:bodyPr/>
          <a:lstStyle/>
          <a:p>
            <a:r>
              <a:rPr lang="en-US"/>
              <a:t>M. K. Gupta, M G Edible Oil Consulting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12/06/2018</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M. K. Gupta, M G Edible Oil Consulting</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gupta@sbcglobal.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gedibleo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77E4-E0E7-7B46-B8E4-51082A9EEB62}"/>
              </a:ext>
            </a:extLst>
          </p:cNvPr>
          <p:cNvSpPr>
            <a:spLocks noGrp="1"/>
          </p:cNvSpPr>
          <p:nvPr>
            <p:ph type="ctrTitle"/>
          </p:nvPr>
        </p:nvSpPr>
        <p:spPr>
          <a:xfrm>
            <a:off x="1205315" y="438574"/>
            <a:ext cx="7766936" cy="1646302"/>
          </a:xfrm>
        </p:spPr>
        <p:txBody>
          <a:bodyPr/>
          <a:lstStyle/>
          <a:p>
            <a:pPr algn="ctr"/>
            <a:r>
              <a:rPr lang="en-US" dirty="0"/>
              <a:t>Tortilla Chips </a:t>
            </a:r>
          </a:p>
        </p:txBody>
      </p:sp>
      <p:sp>
        <p:nvSpPr>
          <p:cNvPr id="3" name="Subtitle 2">
            <a:extLst>
              <a:ext uri="{FF2B5EF4-FFF2-40B4-BE49-F238E27FC236}">
                <a16:creationId xmlns:a16="http://schemas.microsoft.com/office/drawing/2014/main" id="{53F67941-BD70-A745-9D31-5A45F70E78FF}"/>
              </a:ext>
            </a:extLst>
          </p:cNvPr>
          <p:cNvSpPr>
            <a:spLocks noGrp="1"/>
          </p:cNvSpPr>
          <p:nvPr>
            <p:ph type="subTitle" idx="1"/>
          </p:nvPr>
        </p:nvSpPr>
        <p:spPr>
          <a:xfrm>
            <a:off x="1205315" y="2222033"/>
            <a:ext cx="7766936" cy="3904447"/>
          </a:xfrm>
        </p:spPr>
        <p:txBody>
          <a:bodyPr/>
          <a:lstStyle/>
          <a:p>
            <a:pPr algn="ctr"/>
            <a:r>
              <a:rPr lang="en-US" sz="3200" b="1" dirty="0" err="1"/>
              <a:t>Monoj</a:t>
            </a:r>
            <a:r>
              <a:rPr lang="en-US" sz="3200" b="1" dirty="0"/>
              <a:t> K Gupta</a:t>
            </a:r>
          </a:p>
          <a:p>
            <a:pPr algn="ctr"/>
            <a:r>
              <a:rPr lang="en-US" sz="2400" b="1" dirty="0"/>
              <a:t>M G Edible Oil Consulting, Int’l Inc.</a:t>
            </a:r>
          </a:p>
          <a:p>
            <a:pPr algn="ctr"/>
            <a:r>
              <a:rPr lang="en-US" sz="2400" b="1" dirty="0"/>
              <a:t>2526 204</a:t>
            </a:r>
            <a:r>
              <a:rPr lang="en-US" sz="2400" b="1" baseline="30000" dirty="0"/>
              <a:t>th</a:t>
            </a:r>
            <a:r>
              <a:rPr lang="en-US" sz="2400" b="1" dirty="0"/>
              <a:t> Street SW, Lynnwood, WA – 98036</a:t>
            </a:r>
          </a:p>
          <a:p>
            <a:pPr algn="ctr"/>
            <a:r>
              <a:rPr lang="en-US" sz="2400" b="1" dirty="0"/>
              <a:t>Telephone: 972 234 1634</a:t>
            </a:r>
          </a:p>
          <a:p>
            <a:pPr algn="ctr"/>
            <a:r>
              <a:rPr lang="en-US" sz="2400" b="1" dirty="0"/>
              <a:t>E-Mail: </a:t>
            </a:r>
            <a:r>
              <a:rPr lang="en-US" sz="2400" b="1" dirty="0">
                <a:hlinkClick r:id="rId3"/>
              </a:rPr>
              <a:t>mgupta@sbcglobal.net</a:t>
            </a:r>
            <a:endParaRPr lang="en-US" sz="2400" b="1" dirty="0"/>
          </a:p>
          <a:p>
            <a:pPr algn="ctr"/>
            <a:r>
              <a:rPr lang="en-US" sz="2400" b="1" dirty="0"/>
              <a:t>Web Site: </a:t>
            </a:r>
            <a:r>
              <a:rPr lang="en-US" sz="2400" b="1" dirty="0">
                <a:hlinkClick r:id="rId4"/>
              </a:rPr>
              <a:t>www.mgedibleoil.com</a:t>
            </a:r>
            <a:endParaRPr lang="en-US" sz="2400" b="1" dirty="0"/>
          </a:p>
          <a:p>
            <a:pPr algn="ctr"/>
            <a:r>
              <a:rPr lang="en-US" sz="2400" b="1" dirty="0"/>
              <a:t>TCI Convention, Orlando, Dec 6-7, 2018</a:t>
            </a:r>
          </a:p>
          <a:p>
            <a:pPr algn="ctr"/>
            <a:endParaRPr lang="en-US" sz="2400" b="1" dirty="0"/>
          </a:p>
          <a:p>
            <a:pPr algn="ctr"/>
            <a:endParaRPr lang="en-US" sz="2400" b="1" dirty="0"/>
          </a:p>
          <a:p>
            <a:pPr algn="ctr"/>
            <a:endParaRPr lang="en-US" dirty="0"/>
          </a:p>
        </p:txBody>
      </p:sp>
    </p:spTree>
    <p:extLst>
      <p:ext uri="{BB962C8B-B14F-4D97-AF65-F5344CB8AC3E}">
        <p14:creationId xmlns:p14="http://schemas.microsoft.com/office/powerpoint/2010/main" val="8514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A99E-38C6-E941-9042-339AE5B067A1}"/>
              </a:ext>
            </a:extLst>
          </p:cNvPr>
          <p:cNvSpPr>
            <a:spLocks noGrp="1"/>
          </p:cNvSpPr>
          <p:nvPr>
            <p:ph type="title"/>
          </p:nvPr>
        </p:nvSpPr>
        <p:spPr>
          <a:xfrm>
            <a:off x="677334" y="609600"/>
            <a:ext cx="8596668" cy="813683"/>
          </a:xfrm>
        </p:spPr>
        <p:txBody>
          <a:bodyPr/>
          <a:lstStyle/>
          <a:p>
            <a:pPr algn="ctr"/>
            <a:r>
              <a:rPr lang="en-US" dirty="0"/>
              <a:t>Product Traits as They Are Consumed</a:t>
            </a:r>
          </a:p>
        </p:txBody>
      </p:sp>
      <p:sp>
        <p:nvSpPr>
          <p:cNvPr id="3" name="Content Placeholder 2">
            <a:extLst>
              <a:ext uri="{FF2B5EF4-FFF2-40B4-BE49-F238E27FC236}">
                <a16:creationId xmlns:a16="http://schemas.microsoft.com/office/drawing/2014/main" id="{5A1B9936-49D6-354D-92C5-44A2DFE2B485}"/>
              </a:ext>
            </a:extLst>
          </p:cNvPr>
          <p:cNvSpPr>
            <a:spLocks noGrp="1"/>
          </p:cNvSpPr>
          <p:nvPr>
            <p:ph idx="1"/>
          </p:nvPr>
        </p:nvSpPr>
        <p:spPr>
          <a:xfrm>
            <a:off x="677334" y="1423283"/>
            <a:ext cx="8596668" cy="4618079"/>
          </a:xfrm>
        </p:spPr>
        <p:txBody>
          <a:bodyPr/>
          <a:lstStyle/>
          <a:p>
            <a:r>
              <a:rPr lang="en-US" sz="3200" dirty="0"/>
              <a:t>The product must satisfy the consumers on all of the traits listed on the previous slide</a:t>
            </a:r>
          </a:p>
          <a:p>
            <a:r>
              <a:rPr lang="en-US" sz="3200" dirty="0"/>
              <a:t>In addition, the product must not be:</a:t>
            </a:r>
          </a:p>
          <a:p>
            <a:pPr lvl="2"/>
            <a:r>
              <a:rPr lang="en-US" sz="2400" b="1" dirty="0">
                <a:solidFill>
                  <a:srgbClr val="FF0000"/>
                </a:solidFill>
              </a:rPr>
              <a:t>Stale, or</a:t>
            </a:r>
          </a:p>
          <a:p>
            <a:pPr lvl="2"/>
            <a:r>
              <a:rPr lang="en-US" sz="2400" b="1" dirty="0">
                <a:solidFill>
                  <a:srgbClr val="FF0000"/>
                </a:solidFill>
              </a:rPr>
              <a:t>Rancid  </a:t>
            </a:r>
          </a:p>
          <a:p>
            <a:pPr marL="0" indent="0">
              <a:buNone/>
            </a:pPr>
            <a:r>
              <a:rPr lang="en-US" sz="2800" b="1" dirty="0">
                <a:solidFill>
                  <a:srgbClr val="FF0000"/>
                </a:solidFill>
              </a:rPr>
              <a:t>In other words, the product must have good shelf life</a:t>
            </a:r>
          </a:p>
        </p:txBody>
      </p:sp>
      <p:sp>
        <p:nvSpPr>
          <p:cNvPr id="4" name="Date Placeholder 3">
            <a:extLst>
              <a:ext uri="{FF2B5EF4-FFF2-40B4-BE49-F238E27FC236}">
                <a16:creationId xmlns:a16="http://schemas.microsoft.com/office/drawing/2014/main" id="{19314ABE-2DE3-F548-99DE-EF6E26EF30DD}"/>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60C2F853-B443-C941-83B6-7FB7A1CF2DB7}"/>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1AA6353B-A42C-1C47-BEEF-F5DBF162301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8274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p:txBody>
          <a:bodyPr/>
          <a:lstStyle/>
          <a:p>
            <a:fld id="{4577FD4C-2493-E747-B556-61EA72D4EF96}" type="slidenum">
              <a:rPr lang="en-US"/>
              <a:pPr/>
              <a:t>11</a:t>
            </a:fld>
            <a:endParaRPr lang="en-US"/>
          </a:p>
        </p:txBody>
      </p:sp>
      <p:sp>
        <p:nvSpPr>
          <p:cNvPr id="71684" name="Rectangle 4"/>
          <p:cNvSpPr>
            <a:spLocks noChangeArrowheads="1"/>
          </p:cNvSpPr>
          <p:nvPr/>
        </p:nvSpPr>
        <p:spPr bwMode="auto">
          <a:xfrm>
            <a:off x="1524000" y="152400"/>
            <a:ext cx="7848600" cy="120462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b="1" baseline="30000" dirty="0"/>
          </a:p>
          <a:p>
            <a:endParaRPr lang="en-US" b="1" baseline="30000" dirty="0"/>
          </a:p>
          <a:p>
            <a:endParaRPr lang="en-US" b="1" baseline="30000" dirty="0"/>
          </a:p>
          <a:p>
            <a:endParaRPr lang="en-US" b="1" baseline="30000" dirty="0"/>
          </a:p>
          <a:p>
            <a:pPr algn="ctr"/>
            <a:endParaRPr lang="en-US" sz="4400" b="1" baseline="30000" dirty="0"/>
          </a:p>
          <a:p>
            <a:pPr algn="ctr"/>
            <a:r>
              <a:rPr lang="en-US" sz="4800" b="1" baseline="30000" dirty="0">
                <a:solidFill>
                  <a:schemeClr val="accent1"/>
                </a:solidFill>
              </a:rPr>
              <a:t>Shelf Life versus Code Date</a:t>
            </a:r>
            <a:endParaRPr lang="en-US" sz="4800" dirty="0">
              <a:solidFill>
                <a:schemeClr val="accent1"/>
              </a:solidFill>
            </a:endParaRPr>
          </a:p>
          <a:p>
            <a:r>
              <a:rPr lang="en-US" sz="4400" b="1" baseline="30000" dirty="0"/>
              <a:t> </a:t>
            </a:r>
            <a:endParaRPr lang="en-US" sz="4400" dirty="0"/>
          </a:p>
          <a:p>
            <a:pPr algn="ctr" eaLnBrk="1" hangingPunct="1"/>
            <a:endParaRPr lang="en-US" sz="3200" dirty="0">
              <a:solidFill>
                <a:schemeClr val="tx2"/>
              </a:solidFill>
              <a:effectLst>
                <a:outerShdw blurRad="38100" dist="38100" dir="2700000" algn="tl">
                  <a:srgbClr val="000000"/>
                </a:outerShdw>
              </a:effectLst>
              <a:latin typeface="Verdana" charset="0"/>
            </a:endParaRPr>
          </a:p>
        </p:txBody>
      </p:sp>
      <p:sp>
        <p:nvSpPr>
          <p:cNvPr id="71689" name="Oval 9"/>
          <p:cNvSpPr>
            <a:spLocks noChangeArrowheads="1"/>
          </p:cNvSpPr>
          <p:nvPr/>
        </p:nvSpPr>
        <p:spPr bwMode="auto">
          <a:xfrm>
            <a:off x="1828800" y="1600200"/>
            <a:ext cx="3276600" cy="1828800"/>
          </a:xfrm>
          <a:prstGeom prst="ellipse">
            <a:avLst/>
          </a:prstGeom>
          <a:solidFill>
            <a:srgbClr val="CCECFF"/>
          </a:solidFill>
          <a:ln w="38100">
            <a:solidFill>
              <a:srgbClr val="FF33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dirty="0">
              <a:solidFill>
                <a:srgbClr val="FF3300"/>
              </a:solidFill>
              <a:latin typeface="Arabic Transparent" charset="0"/>
            </a:endParaRPr>
          </a:p>
          <a:p>
            <a:pPr algn="ctr"/>
            <a:r>
              <a:rPr lang="en-US" dirty="0">
                <a:latin typeface="Verdana" charset="0"/>
              </a:rPr>
              <a:t>The product is as good </a:t>
            </a:r>
          </a:p>
          <a:p>
            <a:pPr algn="ctr"/>
            <a:r>
              <a:rPr lang="en-US" dirty="0">
                <a:latin typeface="Verdana" charset="0"/>
              </a:rPr>
              <a:t>as fresh on the last date </a:t>
            </a:r>
          </a:p>
          <a:p>
            <a:pPr algn="ctr"/>
            <a:r>
              <a:rPr lang="en-US" dirty="0">
                <a:latin typeface="Verdana" charset="0"/>
              </a:rPr>
              <a:t>printed on the bag</a:t>
            </a:r>
          </a:p>
          <a:p>
            <a:pPr algn="ctr"/>
            <a:endParaRPr lang="en-US" sz="3200" dirty="0">
              <a:latin typeface="Verdana" charset="0"/>
            </a:endParaRPr>
          </a:p>
        </p:txBody>
      </p:sp>
      <p:sp>
        <p:nvSpPr>
          <p:cNvPr id="71691" name="Rectangle 11"/>
          <p:cNvSpPr>
            <a:spLocks noChangeArrowheads="1"/>
          </p:cNvSpPr>
          <p:nvPr/>
        </p:nvSpPr>
        <p:spPr bwMode="auto">
          <a:xfrm>
            <a:off x="2209800" y="3657601"/>
            <a:ext cx="2819400" cy="1228725"/>
          </a:xfrm>
          <a:prstGeom prst="rect">
            <a:avLst/>
          </a:prstGeom>
          <a:solidFill>
            <a:srgbClr val="CCFFFF"/>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dirty="0">
                <a:latin typeface="Verdana" charset="0"/>
              </a:rPr>
              <a:t>Acceptable to consumers on the last date printed on the bag</a:t>
            </a:r>
          </a:p>
        </p:txBody>
      </p:sp>
      <p:sp>
        <p:nvSpPr>
          <p:cNvPr id="71693" name="Rectangle 13"/>
          <p:cNvSpPr>
            <a:spLocks noChangeArrowheads="1"/>
          </p:cNvSpPr>
          <p:nvPr/>
        </p:nvSpPr>
        <p:spPr bwMode="auto">
          <a:xfrm>
            <a:off x="342900" y="5148308"/>
            <a:ext cx="90678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4">
              <a:spcBef>
                <a:spcPct val="20000"/>
              </a:spcBef>
            </a:pPr>
            <a:r>
              <a:rPr lang="en-US" b="1" dirty="0">
                <a:solidFill>
                  <a:srgbClr val="FF3300"/>
                </a:solidFill>
                <a:latin typeface="Verdana" charset="0"/>
              </a:rPr>
              <a:t>Shelf Life of the product is determined through storage study, consumer tests plus identification  and quantification of the markers of flavor that affect the product acceptability. This is done through Chemical Analysis</a:t>
            </a:r>
            <a:r>
              <a:rPr lang="en-US" b="1" dirty="0">
                <a:latin typeface="Verdana" charset="0"/>
              </a:rPr>
              <a:t> </a:t>
            </a:r>
          </a:p>
        </p:txBody>
      </p:sp>
      <p:sp>
        <p:nvSpPr>
          <p:cNvPr id="71697" name="Oval 17"/>
          <p:cNvSpPr>
            <a:spLocks noChangeArrowheads="1"/>
          </p:cNvSpPr>
          <p:nvPr/>
        </p:nvSpPr>
        <p:spPr bwMode="auto">
          <a:xfrm>
            <a:off x="6553200" y="1828800"/>
            <a:ext cx="3505200" cy="1371600"/>
          </a:xfrm>
          <a:prstGeom prst="ellipse">
            <a:avLst/>
          </a:prstGeom>
          <a:solidFill>
            <a:srgbClr val="CCECFF"/>
          </a:solidFill>
          <a:ln w="38100">
            <a:solidFill>
              <a:srgbClr val="FF33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dirty="0">
                <a:latin typeface="Verdana" charset="0"/>
              </a:rPr>
              <a:t>Code date is dictated by </a:t>
            </a:r>
          </a:p>
          <a:p>
            <a:pPr algn="ctr"/>
            <a:r>
              <a:rPr lang="en-US" dirty="0">
                <a:latin typeface="Verdana" charset="0"/>
              </a:rPr>
              <a:t>the Sales and Distribution</a:t>
            </a:r>
          </a:p>
        </p:txBody>
      </p:sp>
      <p:sp>
        <p:nvSpPr>
          <p:cNvPr id="71699" name="Text Box 19"/>
          <p:cNvSpPr txBox="1">
            <a:spLocks noChangeArrowheads="1"/>
          </p:cNvSpPr>
          <p:nvPr/>
        </p:nvSpPr>
        <p:spPr bwMode="auto">
          <a:xfrm>
            <a:off x="6651626" y="4030664"/>
            <a:ext cx="203517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3200">
              <a:latin typeface="Arabic Transparent" charset="0"/>
            </a:endParaRPr>
          </a:p>
        </p:txBody>
      </p:sp>
      <p:sp>
        <p:nvSpPr>
          <p:cNvPr id="71700" name="Text Box 20"/>
          <p:cNvSpPr txBox="1">
            <a:spLocks noChangeArrowheads="1"/>
          </p:cNvSpPr>
          <p:nvPr/>
        </p:nvSpPr>
        <p:spPr bwMode="auto">
          <a:xfrm>
            <a:off x="6324601" y="3733801"/>
            <a:ext cx="3497263" cy="1228725"/>
          </a:xfrm>
          <a:prstGeom prst="rect">
            <a:avLst/>
          </a:prstGeom>
          <a:solidFill>
            <a:srgbClr val="CCFFFF"/>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latin typeface="Verdana" charset="0"/>
              </a:rPr>
              <a:t>The realistic code date </a:t>
            </a:r>
          </a:p>
          <a:p>
            <a:r>
              <a:rPr lang="en-US" dirty="0">
                <a:latin typeface="Verdana" charset="0"/>
              </a:rPr>
              <a:t>on a product must be </a:t>
            </a:r>
          </a:p>
          <a:p>
            <a:r>
              <a:rPr lang="en-US" dirty="0">
                <a:latin typeface="Verdana" charset="0"/>
              </a:rPr>
              <a:t>Established through proper </a:t>
            </a:r>
          </a:p>
          <a:p>
            <a:r>
              <a:rPr lang="en-US" dirty="0">
                <a:latin typeface="Verdana" charset="0"/>
              </a:rPr>
              <a:t>Shelf life test of the product</a:t>
            </a:r>
          </a:p>
        </p:txBody>
      </p:sp>
      <p:sp>
        <p:nvSpPr>
          <p:cNvPr id="71701" name="Line 21"/>
          <p:cNvSpPr>
            <a:spLocks noChangeShapeType="1"/>
          </p:cNvSpPr>
          <p:nvPr/>
        </p:nvSpPr>
        <p:spPr bwMode="auto">
          <a:xfrm flipH="1">
            <a:off x="4953000" y="1371600"/>
            <a:ext cx="533400" cy="838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1702" name="Line 22"/>
          <p:cNvSpPr>
            <a:spLocks noChangeShapeType="1"/>
          </p:cNvSpPr>
          <p:nvPr/>
        </p:nvSpPr>
        <p:spPr bwMode="auto">
          <a:xfrm flipH="1">
            <a:off x="4876800" y="1371600"/>
            <a:ext cx="609600" cy="2286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1703" name="Line 23"/>
          <p:cNvSpPr>
            <a:spLocks noChangeShapeType="1"/>
          </p:cNvSpPr>
          <p:nvPr/>
        </p:nvSpPr>
        <p:spPr bwMode="auto">
          <a:xfrm>
            <a:off x="6019800" y="1371600"/>
            <a:ext cx="762000" cy="762000"/>
          </a:xfrm>
          <a:prstGeom prst="line">
            <a:avLst/>
          </a:prstGeom>
          <a:noFill/>
          <a:ln w="38100">
            <a:solidFill>
              <a:srgbClr val="CC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1704" name="Line 24"/>
          <p:cNvSpPr>
            <a:spLocks noChangeShapeType="1"/>
          </p:cNvSpPr>
          <p:nvPr/>
        </p:nvSpPr>
        <p:spPr bwMode="auto">
          <a:xfrm>
            <a:off x="6019800" y="1371600"/>
            <a:ext cx="533400" cy="2362200"/>
          </a:xfrm>
          <a:prstGeom prst="line">
            <a:avLst/>
          </a:prstGeom>
          <a:noFill/>
          <a:ln w="38100">
            <a:solidFill>
              <a:srgbClr val="CC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90004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B629A552-BDEE-7148-AA0E-729FD902FCE6}" type="slidenum">
              <a:rPr lang="en-US"/>
              <a:pPr/>
              <a:t>12</a:t>
            </a:fld>
            <a:endParaRPr lang="en-US"/>
          </a:p>
        </p:txBody>
      </p:sp>
      <p:sp>
        <p:nvSpPr>
          <p:cNvPr id="72708" name="Text Box 4"/>
          <p:cNvSpPr txBox="1">
            <a:spLocks noChangeArrowheads="1"/>
          </p:cNvSpPr>
          <p:nvPr/>
        </p:nvSpPr>
        <p:spPr bwMode="auto">
          <a:xfrm>
            <a:off x="2209800" y="457200"/>
            <a:ext cx="7924800" cy="1077218"/>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dirty="0">
                <a:solidFill>
                  <a:srgbClr val="92D050"/>
                </a:solidFill>
                <a:latin typeface="Verdana" charset="0"/>
              </a:rPr>
              <a:t>Indications for Product Shelf life Loss or Failure</a:t>
            </a:r>
          </a:p>
        </p:txBody>
      </p:sp>
      <p:sp>
        <p:nvSpPr>
          <p:cNvPr id="72709" name="Text Box 5"/>
          <p:cNvSpPr txBox="1">
            <a:spLocks noChangeArrowheads="1"/>
          </p:cNvSpPr>
          <p:nvPr/>
        </p:nvSpPr>
        <p:spPr bwMode="auto">
          <a:xfrm>
            <a:off x="2362200" y="2286000"/>
            <a:ext cx="2895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3200">
              <a:latin typeface="Arabic Transparent" charset="0"/>
            </a:endParaRPr>
          </a:p>
        </p:txBody>
      </p:sp>
      <p:sp>
        <p:nvSpPr>
          <p:cNvPr id="72710" name="Text Box 6"/>
          <p:cNvSpPr txBox="1">
            <a:spLocks noChangeArrowheads="1"/>
          </p:cNvSpPr>
          <p:nvPr/>
        </p:nvSpPr>
        <p:spPr bwMode="auto">
          <a:xfrm>
            <a:off x="2362200" y="1769534"/>
            <a:ext cx="3886200" cy="1292662"/>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dirty="0">
                <a:solidFill>
                  <a:srgbClr val="FF3300"/>
                </a:solidFill>
                <a:latin typeface="Verdana" charset="0"/>
              </a:rPr>
              <a:t>Product Texture</a:t>
            </a:r>
          </a:p>
          <a:p>
            <a:pPr lvl="1">
              <a:spcBef>
                <a:spcPct val="50000"/>
              </a:spcBef>
              <a:buFontTx/>
              <a:buChar char="•"/>
            </a:pPr>
            <a:r>
              <a:rPr lang="en-US" dirty="0">
                <a:latin typeface="Verdana" charset="0"/>
              </a:rPr>
              <a:t>Loss of product crispness</a:t>
            </a:r>
          </a:p>
          <a:p>
            <a:pPr>
              <a:spcBef>
                <a:spcPct val="50000"/>
              </a:spcBef>
            </a:pPr>
            <a:endParaRPr lang="en-US" dirty="0">
              <a:latin typeface="Verdana" charset="0"/>
            </a:endParaRPr>
          </a:p>
        </p:txBody>
      </p:sp>
      <p:sp>
        <p:nvSpPr>
          <p:cNvPr id="72711" name="Text Box 7"/>
          <p:cNvSpPr txBox="1">
            <a:spLocks noChangeArrowheads="1"/>
          </p:cNvSpPr>
          <p:nvPr/>
        </p:nvSpPr>
        <p:spPr bwMode="auto">
          <a:xfrm>
            <a:off x="4572000" y="3598334"/>
            <a:ext cx="5181600" cy="2539157"/>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dirty="0">
                <a:solidFill>
                  <a:srgbClr val="FF3300"/>
                </a:solidFill>
                <a:latin typeface="Verdana" charset="0"/>
              </a:rPr>
              <a:t>Product Flavor</a:t>
            </a:r>
          </a:p>
          <a:p>
            <a:pPr lvl="1">
              <a:spcBef>
                <a:spcPct val="50000"/>
              </a:spcBef>
              <a:buFontTx/>
              <a:buChar char="•"/>
            </a:pPr>
            <a:r>
              <a:rPr lang="en-US" dirty="0">
                <a:latin typeface="Verdana" charset="0"/>
              </a:rPr>
              <a:t>Loss of good flavor</a:t>
            </a:r>
          </a:p>
          <a:p>
            <a:pPr lvl="1">
              <a:spcBef>
                <a:spcPct val="50000"/>
              </a:spcBef>
              <a:buFontTx/>
              <a:buChar char="•"/>
            </a:pPr>
            <a:r>
              <a:rPr lang="en-US" dirty="0">
                <a:latin typeface="Verdana" charset="0"/>
              </a:rPr>
              <a:t>Development of stale flavor</a:t>
            </a:r>
          </a:p>
          <a:p>
            <a:pPr lvl="1">
              <a:spcBef>
                <a:spcPct val="50000"/>
              </a:spcBef>
              <a:buFontTx/>
              <a:buChar char="•"/>
            </a:pPr>
            <a:r>
              <a:rPr lang="en-US" dirty="0">
                <a:latin typeface="Verdana" charset="0"/>
              </a:rPr>
              <a:t>Development of </a:t>
            </a:r>
            <a:r>
              <a:rPr lang="ja-JP" altLang="en-US" dirty="0">
                <a:latin typeface="Arial"/>
              </a:rPr>
              <a:t>“</a:t>
            </a:r>
            <a:r>
              <a:rPr lang="en-US" dirty="0">
                <a:latin typeface="Verdana" charset="0"/>
              </a:rPr>
              <a:t>off flavor</a:t>
            </a:r>
            <a:r>
              <a:rPr lang="ja-JP" altLang="en-US" dirty="0">
                <a:latin typeface="Arial"/>
              </a:rPr>
              <a:t>”</a:t>
            </a:r>
            <a:endParaRPr lang="en-US" dirty="0">
              <a:latin typeface="Verdana" charset="0"/>
            </a:endParaRPr>
          </a:p>
          <a:p>
            <a:pPr lvl="1">
              <a:spcBef>
                <a:spcPct val="50000"/>
              </a:spcBef>
              <a:buFontTx/>
              <a:buChar char="•"/>
            </a:pPr>
            <a:r>
              <a:rPr lang="en-US" dirty="0">
                <a:latin typeface="Verdana" charset="0"/>
              </a:rPr>
              <a:t>Development of rancid flavor</a:t>
            </a:r>
          </a:p>
          <a:p>
            <a:pPr lvl="1">
              <a:spcBef>
                <a:spcPct val="50000"/>
              </a:spcBef>
            </a:pPr>
            <a:endParaRPr lang="en-US" dirty="0">
              <a:latin typeface="Verdana" charset="0"/>
            </a:endParaRPr>
          </a:p>
        </p:txBody>
      </p:sp>
    </p:spTree>
    <p:extLst>
      <p:ext uri="{BB962C8B-B14F-4D97-AF65-F5344CB8AC3E}">
        <p14:creationId xmlns:p14="http://schemas.microsoft.com/office/powerpoint/2010/main" val="138882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04CA34C6-5E2C-2644-8F8A-D2357E31ABBD}" type="slidenum">
              <a:rPr lang="en-US"/>
              <a:pPr/>
              <a:t>13</a:t>
            </a:fld>
            <a:endParaRPr lang="en-US" dirty="0"/>
          </a:p>
        </p:txBody>
      </p:sp>
      <p:sp>
        <p:nvSpPr>
          <p:cNvPr id="73732" name="Text Box 4"/>
          <p:cNvSpPr txBox="1">
            <a:spLocks noChangeArrowheads="1"/>
          </p:cNvSpPr>
          <p:nvPr/>
        </p:nvSpPr>
        <p:spPr bwMode="auto">
          <a:xfrm>
            <a:off x="1993127" y="261555"/>
            <a:ext cx="7391400" cy="1077218"/>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dirty="0">
                <a:solidFill>
                  <a:srgbClr val="92D050"/>
                </a:solidFill>
                <a:latin typeface="Verdana" charset="0"/>
              </a:rPr>
              <a:t>Reasons for the Loss of Texture</a:t>
            </a:r>
          </a:p>
        </p:txBody>
      </p:sp>
      <p:sp>
        <p:nvSpPr>
          <p:cNvPr id="73733" name="Text Box 5"/>
          <p:cNvSpPr txBox="1">
            <a:spLocks noChangeArrowheads="1"/>
          </p:cNvSpPr>
          <p:nvPr/>
        </p:nvSpPr>
        <p:spPr bwMode="auto">
          <a:xfrm>
            <a:off x="1993127" y="1355314"/>
            <a:ext cx="7391400" cy="707886"/>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dirty="0">
                <a:latin typeface="Verdana" charset="0"/>
              </a:rPr>
              <a:t>The product loses texture  or becomes less crisp due to moisture gain during storage</a:t>
            </a:r>
          </a:p>
        </p:txBody>
      </p:sp>
      <p:sp>
        <p:nvSpPr>
          <p:cNvPr id="73734" name="Text Box 6"/>
          <p:cNvSpPr txBox="1">
            <a:spLocks noChangeArrowheads="1"/>
          </p:cNvSpPr>
          <p:nvPr/>
        </p:nvSpPr>
        <p:spPr bwMode="auto">
          <a:xfrm>
            <a:off x="1993127" y="2744231"/>
            <a:ext cx="7391400" cy="2923877"/>
          </a:xfrm>
          <a:prstGeom prst="rect">
            <a:avLst/>
          </a:prstGeom>
          <a:solidFill>
            <a:schemeClr val="bg1"/>
          </a:solidFill>
          <a:ln w="38100">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b="1" dirty="0">
                <a:solidFill>
                  <a:srgbClr val="FF3300"/>
                </a:solidFill>
                <a:latin typeface="Verdana" charset="0"/>
              </a:rPr>
              <a:t>Reasons for Moisture Gain</a:t>
            </a:r>
          </a:p>
          <a:p>
            <a:pPr marL="800100" lvl="1" indent="-342900">
              <a:spcBef>
                <a:spcPct val="50000"/>
              </a:spcBef>
              <a:buFont typeface="Arial" panose="020B0604020202020204" pitchFamily="34" charset="0"/>
              <a:buChar char="•"/>
            </a:pPr>
            <a:r>
              <a:rPr lang="en-US" sz="2000" dirty="0">
                <a:latin typeface="Verdana" charset="0"/>
              </a:rPr>
              <a:t>Using packaging material with low moisture barrier property</a:t>
            </a:r>
          </a:p>
          <a:p>
            <a:pPr marL="800100" lvl="1" indent="-342900">
              <a:spcBef>
                <a:spcPct val="50000"/>
              </a:spcBef>
              <a:buFont typeface="Arial" panose="020B0604020202020204" pitchFamily="34" charset="0"/>
              <a:buChar char="•"/>
            </a:pPr>
            <a:r>
              <a:rPr lang="en-US" sz="2000" dirty="0">
                <a:latin typeface="Verdana" charset="0"/>
              </a:rPr>
              <a:t>Poor packaging seals</a:t>
            </a:r>
          </a:p>
          <a:p>
            <a:pPr marL="800100" lvl="1" indent="-342900">
              <a:spcBef>
                <a:spcPct val="50000"/>
              </a:spcBef>
              <a:buFont typeface="Arial" panose="020B0604020202020204" pitchFamily="34" charset="0"/>
              <a:buChar char="•"/>
            </a:pPr>
            <a:r>
              <a:rPr lang="en-US" sz="2000" dirty="0">
                <a:latin typeface="Verdana" charset="0"/>
              </a:rPr>
              <a:t>Damage caused to the packaging during handling</a:t>
            </a:r>
          </a:p>
          <a:p>
            <a:pPr marL="800100" lvl="1" indent="-342900">
              <a:spcBef>
                <a:spcPct val="50000"/>
              </a:spcBef>
              <a:buFont typeface="Arial" panose="020B0604020202020204" pitchFamily="34" charset="0"/>
              <a:buChar char="•"/>
            </a:pPr>
            <a:r>
              <a:rPr lang="en-US" sz="2000" dirty="0">
                <a:latin typeface="Verdana" charset="0"/>
              </a:rPr>
              <a:t>Storage of the product under high temperature and humidity</a:t>
            </a:r>
          </a:p>
        </p:txBody>
      </p:sp>
    </p:spTree>
    <p:extLst>
      <p:ext uri="{BB962C8B-B14F-4D97-AF65-F5344CB8AC3E}">
        <p14:creationId xmlns:p14="http://schemas.microsoft.com/office/powerpoint/2010/main" val="416221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Progression In Product Flavor</a:t>
            </a:r>
            <a:r>
              <a:rPr lang="en-US" b="1" baseline="30000" dirty="0"/>
              <a:t>©</a:t>
            </a:r>
            <a:endParaRPr lang="en-US" dirty="0"/>
          </a:p>
        </p:txBody>
      </p:sp>
      <p:graphicFrame>
        <p:nvGraphicFramePr>
          <p:cNvPr id="3" name="Diagram 2"/>
          <p:cNvGraphicFramePr/>
          <p:nvPr>
            <p:extLst/>
          </p:nvPr>
        </p:nvGraphicFramePr>
        <p:xfrm>
          <a:off x="2675468" y="1557868"/>
          <a:ext cx="7365999"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75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89FD2D1D-B225-E44E-9040-07A274C82751}" type="slidenum">
              <a:rPr lang="en-US"/>
              <a:pPr/>
              <a:t>15</a:t>
            </a:fld>
            <a:endParaRPr lang="en-US" dirty="0"/>
          </a:p>
        </p:txBody>
      </p:sp>
      <p:sp>
        <p:nvSpPr>
          <p:cNvPr id="75778" name="Rectangle 2"/>
          <p:cNvSpPr>
            <a:spLocks noGrp="1" noRot="1" noChangeArrowheads="1"/>
          </p:cNvSpPr>
          <p:nvPr>
            <p:ph type="title"/>
          </p:nvPr>
        </p:nvSpPr>
        <p:spPr>
          <a:xfrm>
            <a:off x="1573696" y="403212"/>
            <a:ext cx="7772400" cy="1020072"/>
          </a:xfrm>
          <a:solidFill>
            <a:schemeClr val="bg1"/>
          </a:solidFill>
          <a:ln w="38100">
            <a:solidFill>
              <a:srgbClr val="FF3300"/>
            </a:solidFill>
            <a:miter lim="800000"/>
            <a:headEnd/>
            <a:tailEnd/>
          </a:ln>
        </p:spPr>
        <p:txBody>
          <a:bodyPr>
            <a:normAutofit fontScale="90000"/>
          </a:bodyPr>
          <a:lstStyle/>
          <a:p>
            <a:pPr algn="ctr"/>
            <a:r>
              <a:rPr lang="en-US" sz="4900" b="1" dirty="0"/>
              <a:t>Stale Flavor</a:t>
            </a:r>
            <a:br>
              <a:rPr lang="en-US" sz="4900" dirty="0"/>
            </a:br>
            <a:br>
              <a:rPr lang="en-US" sz="3200" dirty="0">
                <a:solidFill>
                  <a:schemeClr val="tx1"/>
                </a:solidFill>
                <a:latin typeface="Verdana" charset="0"/>
              </a:rPr>
            </a:br>
            <a:endParaRPr lang="en-US" sz="4000" b="1" dirty="0">
              <a:solidFill>
                <a:schemeClr val="tx1"/>
              </a:solidFill>
            </a:endParaRPr>
          </a:p>
        </p:txBody>
      </p:sp>
      <p:sp>
        <p:nvSpPr>
          <p:cNvPr id="75779" name="Rectangle 3"/>
          <p:cNvSpPr>
            <a:spLocks noGrp="1" noChangeArrowheads="1"/>
          </p:cNvSpPr>
          <p:nvPr>
            <p:ph type="body" idx="1"/>
          </p:nvPr>
        </p:nvSpPr>
        <p:spPr>
          <a:xfrm>
            <a:off x="1573696" y="1600199"/>
            <a:ext cx="7772400" cy="4114800"/>
          </a:xfrm>
          <a:solidFill>
            <a:schemeClr val="bg1"/>
          </a:solidFill>
          <a:ln w="38100">
            <a:solidFill>
              <a:srgbClr val="FF3300"/>
            </a:solidFill>
            <a:miter lim="800000"/>
            <a:headEnd/>
            <a:tailEnd/>
          </a:ln>
        </p:spPr>
        <p:txBody>
          <a:bodyPr>
            <a:normAutofit fontScale="92500"/>
          </a:bodyPr>
          <a:lstStyle/>
          <a:p>
            <a:r>
              <a:rPr lang="en-US" sz="2400" dirty="0"/>
              <a:t>Stale flavor is developed due to starch </a:t>
            </a:r>
            <a:r>
              <a:rPr lang="en-US" sz="2400" dirty="0" err="1"/>
              <a:t>retrogradation</a:t>
            </a:r>
            <a:endParaRPr lang="en-US" sz="2400" dirty="0"/>
          </a:p>
          <a:p>
            <a:r>
              <a:rPr lang="en-US" sz="2400" dirty="0"/>
              <a:t>Salty snack foods are low moisture products. They do not exhibit starch </a:t>
            </a:r>
            <a:r>
              <a:rPr lang="en-US" sz="2400" dirty="0" err="1"/>
              <a:t>retrogradation</a:t>
            </a:r>
            <a:endParaRPr lang="en-US" sz="2400" dirty="0"/>
          </a:p>
          <a:p>
            <a:r>
              <a:rPr lang="en-US" sz="2400" dirty="0"/>
              <a:t>Staleness is observed in baked products, such as biscuits, crackers, bread, cakes, donuts, </a:t>
            </a:r>
            <a:r>
              <a:rPr lang="en-US" sz="2400" dirty="0" err="1"/>
              <a:t>etc</a:t>
            </a:r>
            <a:endParaRPr lang="en-US" sz="2400" dirty="0"/>
          </a:p>
          <a:p>
            <a:r>
              <a:rPr lang="en-US" sz="2400" dirty="0"/>
              <a:t>Consumers tend to use the term </a:t>
            </a:r>
            <a:r>
              <a:rPr lang="ja-JP" altLang="en-US" sz="2400" dirty="0">
                <a:latin typeface="Arial"/>
              </a:rPr>
              <a:t>“</a:t>
            </a:r>
            <a:r>
              <a:rPr lang="en-US" sz="2400" dirty="0"/>
              <a:t>staleness</a:t>
            </a:r>
            <a:r>
              <a:rPr lang="ja-JP" altLang="en-US" sz="2400" dirty="0">
                <a:latin typeface="Arial"/>
              </a:rPr>
              <a:t>”</a:t>
            </a:r>
            <a:r>
              <a:rPr lang="en-US" sz="2400" dirty="0"/>
              <a:t> with the </a:t>
            </a:r>
            <a:r>
              <a:rPr lang="ja-JP" altLang="en-US" sz="2400" dirty="0">
                <a:latin typeface="Arial"/>
              </a:rPr>
              <a:t>“</a:t>
            </a:r>
            <a:r>
              <a:rPr lang="en-US" sz="2400" dirty="0"/>
              <a:t>loss of flavor</a:t>
            </a:r>
            <a:r>
              <a:rPr lang="ja-JP" altLang="en-US" sz="2400" dirty="0">
                <a:latin typeface="Arial"/>
              </a:rPr>
              <a:t>”</a:t>
            </a:r>
            <a:r>
              <a:rPr lang="en-US" sz="2400" dirty="0"/>
              <a:t> in the product</a:t>
            </a:r>
          </a:p>
          <a:p>
            <a:r>
              <a:rPr lang="en-US" sz="2400" dirty="0">
                <a:solidFill>
                  <a:srgbClr val="FF0000"/>
                </a:solidFill>
              </a:rPr>
              <a:t>A product can be considered </a:t>
            </a:r>
            <a:r>
              <a:rPr lang="ja-JP" altLang="en-US" sz="2400" dirty="0">
                <a:solidFill>
                  <a:srgbClr val="FF0000"/>
                </a:solidFill>
                <a:latin typeface="Arial"/>
              </a:rPr>
              <a:t>“</a:t>
            </a:r>
            <a:r>
              <a:rPr lang="en-US" sz="2400" dirty="0">
                <a:solidFill>
                  <a:srgbClr val="FF0000"/>
                </a:solidFill>
              </a:rPr>
              <a:t>stale</a:t>
            </a:r>
            <a:r>
              <a:rPr lang="ja-JP" altLang="en-US" sz="2400" dirty="0">
                <a:solidFill>
                  <a:srgbClr val="FF0000"/>
                </a:solidFill>
                <a:latin typeface="Arial"/>
              </a:rPr>
              <a:t>”</a:t>
            </a:r>
            <a:r>
              <a:rPr lang="en-US" sz="2400" dirty="0">
                <a:solidFill>
                  <a:srgbClr val="FF0000"/>
                </a:solidFill>
              </a:rPr>
              <a:t> by many consumers at the on-set of the </a:t>
            </a:r>
            <a:r>
              <a:rPr lang="ja-JP" altLang="en-US" sz="2400" b="1" dirty="0">
                <a:solidFill>
                  <a:srgbClr val="FF0000"/>
                </a:solidFill>
                <a:latin typeface="Arial"/>
              </a:rPr>
              <a:t>“</a:t>
            </a:r>
            <a:r>
              <a:rPr lang="en-US" sz="2400" b="1" dirty="0">
                <a:solidFill>
                  <a:srgbClr val="FF0000"/>
                </a:solidFill>
              </a:rPr>
              <a:t>loss of flavor</a:t>
            </a:r>
            <a:r>
              <a:rPr lang="ja-JP" altLang="en-US" sz="2400" b="1" dirty="0">
                <a:solidFill>
                  <a:srgbClr val="FF0000"/>
                </a:solidFill>
                <a:latin typeface="Arial"/>
              </a:rPr>
              <a:t>”</a:t>
            </a:r>
            <a:r>
              <a:rPr lang="en-US" sz="2400" dirty="0">
                <a:solidFill>
                  <a:srgbClr val="FF0000"/>
                </a:solidFill>
              </a:rPr>
              <a:t> of the product</a:t>
            </a:r>
          </a:p>
          <a:p>
            <a:pPr>
              <a:buFont typeface="Wingdings" charset="0"/>
              <a:buNone/>
            </a:pPr>
            <a:endParaRPr lang="en-US" sz="2400" dirty="0">
              <a:latin typeface="Verdana" charset="0"/>
            </a:endParaRPr>
          </a:p>
        </p:txBody>
      </p:sp>
    </p:spTree>
    <p:extLst>
      <p:ext uri="{BB962C8B-B14F-4D97-AF65-F5344CB8AC3E}">
        <p14:creationId xmlns:p14="http://schemas.microsoft.com/office/powerpoint/2010/main" val="203972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E6693B1-4575-5B40-90B7-354D2FDA01E5}" type="slidenum">
              <a:rPr lang="en-US"/>
              <a:pPr/>
              <a:t>16</a:t>
            </a:fld>
            <a:endParaRPr lang="en-US"/>
          </a:p>
        </p:txBody>
      </p:sp>
      <p:sp>
        <p:nvSpPr>
          <p:cNvPr id="76802" name="Rectangle 2"/>
          <p:cNvSpPr>
            <a:spLocks noGrp="1" noRot="1" noChangeArrowheads="1"/>
          </p:cNvSpPr>
          <p:nvPr>
            <p:ph type="title"/>
          </p:nvPr>
        </p:nvSpPr>
        <p:spPr>
          <a:xfrm>
            <a:off x="1573696" y="214188"/>
            <a:ext cx="7772400" cy="565150"/>
          </a:xfrm>
          <a:solidFill>
            <a:schemeClr val="bg1"/>
          </a:solidFill>
          <a:ln w="38100">
            <a:solidFill>
              <a:srgbClr val="FF3300"/>
            </a:solidFill>
            <a:miter lim="800000"/>
            <a:headEnd/>
            <a:tailEnd/>
          </a:ln>
        </p:spPr>
        <p:txBody>
          <a:bodyPr>
            <a:normAutofit fontScale="90000"/>
          </a:bodyPr>
          <a:lstStyle/>
          <a:p>
            <a:pPr algn="ctr"/>
            <a:r>
              <a:rPr lang="en-US" sz="3200" b="1" dirty="0">
                <a:latin typeface="Verdana" charset="0"/>
              </a:rPr>
              <a:t>Off-Flavor/Rancid Flavor</a:t>
            </a:r>
          </a:p>
        </p:txBody>
      </p:sp>
      <p:sp>
        <p:nvSpPr>
          <p:cNvPr id="76803" name="Rectangle 3"/>
          <p:cNvSpPr>
            <a:spLocks noGrp="1" noChangeArrowheads="1"/>
          </p:cNvSpPr>
          <p:nvPr>
            <p:ph type="body" idx="1"/>
          </p:nvPr>
        </p:nvSpPr>
        <p:spPr>
          <a:xfrm>
            <a:off x="1573696" y="978010"/>
            <a:ext cx="7772400" cy="4925834"/>
          </a:xfrm>
          <a:solidFill>
            <a:schemeClr val="bg1"/>
          </a:solidFill>
          <a:ln w="38100">
            <a:solidFill>
              <a:srgbClr val="FF3300"/>
            </a:solidFill>
            <a:miter lim="800000"/>
            <a:headEnd/>
            <a:tailEnd/>
          </a:ln>
        </p:spPr>
        <p:txBody>
          <a:bodyPr>
            <a:normAutofit lnSpcReduction="10000"/>
          </a:bodyPr>
          <a:lstStyle/>
          <a:p>
            <a:pPr>
              <a:lnSpc>
                <a:spcPct val="90000"/>
              </a:lnSpc>
            </a:pPr>
            <a:r>
              <a:rPr lang="en-US" sz="2400" dirty="0">
                <a:latin typeface="Verdana" charset="0"/>
              </a:rPr>
              <a:t>Off-flavor and Rancid flavor are caused mainly by the Oxidized Oil in the product</a:t>
            </a:r>
          </a:p>
          <a:p>
            <a:pPr>
              <a:lnSpc>
                <a:spcPct val="90000"/>
              </a:lnSpc>
            </a:pPr>
            <a:r>
              <a:rPr lang="en-US" sz="2400" dirty="0">
                <a:latin typeface="Verdana" charset="0"/>
              </a:rPr>
              <a:t>Off-flavor can be caused by </a:t>
            </a:r>
            <a:r>
              <a:rPr lang="en-US" sz="2400" b="1" dirty="0">
                <a:latin typeface="Verdana" charset="0"/>
              </a:rPr>
              <a:t>hydrolytic rancidity</a:t>
            </a:r>
            <a:r>
              <a:rPr lang="en-US" sz="2400" dirty="0">
                <a:latin typeface="Verdana" charset="0"/>
              </a:rPr>
              <a:t>, found in product fried in coconut oil</a:t>
            </a:r>
          </a:p>
          <a:p>
            <a:pPr>
              <a:lnSpc>
                <a:spcPct val="90000"/>
              </a:lnSpc>
            </a:pPr>
            <a:r>
              <a:rPr lang="en-US" sz="2400" dirty="0">
                <a:latin typeface="Verdana" charset="0"/>
              </a:rPr>
              <a:t>Depending on the Degree of Oil Oxidation, the product can exhibit: </a:t>
            </a:r>
          </a:p>
          <a:p>
            <a:pPr lvl="2">
              <a:lnSpc>
                <a:spcPct val="90000"/>
              </a:lnSpc>
            </a:pPr>
            <a:r>
              <a:rPr lang="en-US" sz="2000" b="1" dirty="0">
                <a:latin typeface="Verdana" charset="0"/>
              </a:rPr>
              <a:t>Off Flavor/Oxidized flavor</a:t>
            </a:r>
          </a:p>
          <a:p>
            <a:pPr lvl="2">
              <a:lnSpc>
                <a:spcPct val="90000"/>
              </a:lnSpc>
            </a:pPr>
            <a:r>
              <a:rPr lang="en-US" sz="2000" b="1" dirty="0">
                <a:latin typeface="Verdana" charset="0"/>
              </a:rPr>
              <a:t>Unpleasant after-taste</a:t>
            </a:r>
          </a:p>
          <a:p>
            <a:pPr lvl="2">
              <a:lnSpc>
                <a:spcPct val="90000"/>
              </a:lnSpc>
            </a:pPr>
            <a:r>
              <a:rPr lang="en-US" sz="2000" b="1" dirty="0">
                <a:latin typeface="Verdana" charset="0"/>
              </a:rPr>
              <a:t>Pungent smell or astringent taste</a:t>
            </a:r>
          </a:p>
          <a:p>
            <a:pPr lvl="2">
              <a:lnSpc>
                <a:spcPct val="90000"/>
              </a:lnSpc>
            </a:pPr>
            <a:r>
              <a:rPr lang="en-US" sz="2000" b="1" dirty="0">
                <a:latin typeface="Verdana" charset="0"/>
              </a:rPr>
              <a:t>Rancid flavor</a:t>
            </a:r>
          </a:p>
          <a:p>
            <a:pPr>
              <a:lnSpc>
                <a:spcPct val="90000"/>
              </a:lnSpc>
            </a:pPr>
            <a:r>
              <a:rPr lang="en-US" sz="2400" dirty="0">
                <a:latin typeface="Verdana" charset="0"/>
              </a:rPr>
              <a:t>There are two known types of Oil Oxidation:</a:t>
            </a:r>
          </a:p>
          <a:p>
            <a:pPr lvl="2">
              <a:lnSpc>
                <a:spcPct val="90000"/>
              </a:lnSpc>
            </a:pPr>
            <a:r>
              <a:rPr lang="en-US" sz="2000" b="1" dirty="0">
                <a:latin typeface="Verdana" charset="0"/>
              </a:rPr>
              <a:t>Autoxidative</a:t>
            </a:r>
          </a:p>
          <a:p>
            <a:pPr lvl="2">
              <a:lnSpc>
                <a:spcPct val="90000"/>
              </a:lnSpc>
            </a:pPr>
            <a:r>
              <a:rPr lang="en-US" sz="2000" b="1" dirty="0">
                <a:latin typeface="Verdana" charset="0"/>
              </a:rPr>
              <a:t>Photooxidative</a:t>
            </a:r>
          </a:p>
        </p:txBody>
      </p:sp>
    </p:spTree>
    <p:extLst>
      <p:ext uri="{BB962C8B-B14F-4D97-AF65-F5344CB8AC3E}">
        <p14:creationId xmlns:p14="http://schemas.microsoft.com/office/powerpoint/2010/main" val="274263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55F5-CC81-874B-9BC5-D3A9FC9F411F}"/>
              </a:ext>
            </a:extLst>
          </p:cNvPr>
          <p:cNvSpPr>
            <a:spLocks noGrp="1"/>
          </p:cNvSpPr>
          <p:nvPr>
            <p:ph type="title"/>
          </p:nvPr>
        </p:nvSpPr>
        <p:spPr>
          <a:xfrm>
            <a:off x="677334" y="609600"/>
            <a:ext cx="8596668" cy="662609"/>
          </a:xfrm>
        </p:spPr>
        <p:txBody>
          <a:bodyPr/>
          <a:lstStyle/>
          <a:p>
            <a:pPr algn="ctr"/>
            <a:r>
              <a:rPr lang="en-US" dirty="0"/>
              <a:t>Source of Oxidized Oil</a:t>
            </a:r>
          </a:p>
        </p:txBody>
      </p:sp>
      <p:sp>
        <p:nvSpPr>
          <p:cNvPr id="3" name="Content Placeholder 2">
            <a:extLst>
              <a:ext uri="{FF2B5EF4-FFF2-40B4-BE49-F238E27FC236}">
                <a16:creationId xmlns:a16="http://schemas.microsoft.com/office/drawing/2014/main" id="{CFC267FD-0D4F-6E4A-9BF1-1A65E8648ED2}"/>
              </a:ext>
            </a:extLst>
          </p:cNvPr>
          <p:cNvSpPr>
            <a:spLocks noGrp="1"/>
          </p:cNvSpPr>
          <p:nvPr>
            <p:ph idx="1"/>
          </p:nvPr>
        </p:nvSpPr>
        <p:spPr>
          <a:xfrm>
            <a:off x="677334" y="1335819"/>
            <a:ext cx="8596668" cy="4705543"/>
          </a:xfrm>
        </p:spPr>
        <p:txBody>
          <a:bodyPr/>
          <a:lstStyle/>
          <a:p>
            <a:pPr algn="just"/>
            <a:r>
              <a:rPr lang="en-US" sz="2800" dirty="0"/>
              <a:t>One must not think that the </a:t>
            </a:r>
            <a:r>
              <a:rPr lang="en-US" sz="2800" u="sng" dirty="0"/>
              <a:t>frying oil </a:t>
            </a:r>
            <a:r>
              <a:rPr lang="en-US" sz="2800" dirty="0"/>
              <a:t>is the only source of oxidized oil in the product</a:t>
            </a:r>
          </a:p>
          <a:p>
            <a:pPr algn="just"/>
            <a:r>
              <a:rPr lang="en-US" sz="2800" dirty="0"/>
              <a:t>Some ingredients contain small amounts of oil that are naturally present (Oat Meal, Corn Flour, Wheat Flour, etc.) </a:t>
            </a:r>
          </a:p>
          <a:p>
            <a:pPr algn="just"/>
            <a:r>
              <a:rPr lang="en-US" sz="2800" dirty="0"/>
              <a:t>This oil can be rancid even in the fresh ingredient when the product is made</a:t>
            </a:r>
          </a:p>
          <a:p>
            <a:pPr algn="just"/>
            <a:r>
              <a:rPr lang="en-US" sz="2800" dirty="0"/>
              <a:t>This can lead to product rancidity in storage</a:t>
            </a:r>
          </a:p>
          <a:p>
            <a:endParaRPr lang="en-US" dirty="0"/>
          </a:p>
        </p:txBody>
      </p:sp>
      <p:sp>
        <p:nvSpPr>
          <p:cNvPr id="4" name="Date Placeholder 3">
            <a:extLst>
              <a:ext uri="{FF2B5EF4-FFF2-40B4-BE49-F238E27FC236}">
                <a16:creationId xmlns:a16="http://schemas.microsoft.com/office/drawing/2014/main" id="{CDE4487C-6CD0-F848-89DB-F5D3DA75842E}"/>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66A3DFE7-2644-0B4A-ABA1-4F5743D40D90}"/>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26E8178B-8C00-1D44-AF00-E1B6BD13084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34650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CA6E-3FB4-DC41-BDE3-20CDB6185BC7}"/>
              </a:ext>
            </a:extLst>
          </p:cNvPr>
          <p:cNvSpPr>
            <a:spLocks noGrp="1"/>
          </p:cNvSpPr>
          <p:nvPr>
            <p:ph type="title"/>
          </p:nvPr>
        </p:nvSpPr>
        <p:spPr>
          <a:xfrm>
            <a:off x="677334" y="609600"/>
            <a:ext cx="8596668" cy="702365"/>
          </a:xfrm>
        </p:spPr>
        <p:txBody>
          <a:bodyPr/>
          <a:lstStyle/>
          <a:p>
            <a:pPr algn="ctr"/>
            <a:r>
              <a:rPr lang="en-US" dirty="0"/>
              <a:t>Oil Breakdown</a:t>
            </a:r>
          </a:p>
        </p:txBody>
      </p:sp>
      <p:sp>
        <p:nvSpPr>
          <p:cNvPr id="3" name="Content Placeholder 2">
            <a:extLst>
              <a:ext uri="{FF2B5EF4-FFF2-40B4-BE49-F238E27FC236}">
                <a16:creationId xmlns:a16="http://schemas.microsoft.com/office/drawing/2014/main" id="{D2C3699F-4F39-4940-80A6-9C029C1D1D27}"/>
              </a:ext>
            </a:extLst>
          </p:cNvPr>
          <p:cNvSpPr>
            <a:spLocks noGrp="1"/>
          </p:cNvSpPr>
          <p:nvPr>
            <p:ph idx="1"/>
          </p:nvPr>
        </p:nvSpPr>
        <p:spPr>
          <a:xfrm>
            <a:off x="677334" y="1311965"/>
            <a:ext cx="8596668" cy="4729397"/>
          </a:xfrm>
        </p:spPr>
        <p:txBody>
          <a:bodyPr/>
          <a:lstStyle/>
          <a:p>
            <a:pPr marL="914400" lvl="2" indent="0">
              <a:buNone/>
            </a:pPr>
            <a:r>
              <a:rPr lang="en-US" sz="3200" dirty="0"/>
              <a:t>Oil breakdown occurs in various places</a:t>
            </a:r>
          </a:p>
          <a:p>
            <a:pPr marL="914400" lvl="2" indent="0">
              <a:buNone/>
            </a:pPr>
            <a:endParaRPr lang="en-US" sz="1000" dirty="0"/>
          </a:p>
          <a:p>
            <a:pPr marL="1828800" lvl="3" indent="-457200">
              <a:buFont typeface="+mj-lt"/>
              <a:buAutoNum type="arabicPeriod"/>
            </a:pPr>
            <a:r>
              <a:rPr lang="en-US" sz="2400" b="1" dirty="0"/>
              <a:t>Oil manufacturing, storage and shipping</a:t>
            </a:r>
          </a:p>
          <a:p>
            <a:pPr marL="1828800" lvl="3" indent="-457200">
              <a:buFont typeface="+mj-lt"/>
              <a:buAutoNum type="arabicPeriod"/>
            </a:pPr>
            <a:r>
              <a:rPr lang="en-US" sz="2400" b="1" dirty="0"/>
              <a:t>Fresh oil receiving and storage at the end-user</a:t>
            </a:r>
          </a:p>
          <a:p>
            <a:pPr marL="1828800" lvl="3" indent="-457200">
              <a:buFont typeface="+mj-lt"/>
              <a:buAutoNum type="arabicPeriod"/>
            </a:pPr>
            <a:r>
              <a:rPr lang="en-US" sz="2400" b="1" dirty="0"/>
              <a:t>Fryer</a:t>
            </a:r>
          </a:p>
          <a:p>
            <a:pPr marL="1828800" lvl="3" indent="-457200">
              <a:buFont typeface="+mj-lt"/>
              <a:buAutoNum type="arabicPeriod"/>
            </a:pPr>
            <a:r>
              <a:rPr lang="en-US" sz="2400" b="1" dirty="0"/>
              <a:t>Used oil storage tank (Holding tank)</a:t>
            </a:r>
          </a:p>
          <a:p>
            <a:pPr marL="1828800" lvl="3" indent="-457200">
              <a:buFont typeface="+mj-lt"/>
              <a:buAutoNum type="arabicPeriod"/>
            </a:pPr>
            <a:r>
              <a:rPr lang="en-US" sz="2400" b="1" dirty="0"/>
              <a:t>Product during storage</a:t>
            </a:r>
          </a:p>
          <a:p>
            <a:endParaRPr lang="en-US" dirty="0"/>
          </a:p>
        </p:txBody>
      </p:sp>
      <p:sp>
        <p:nvSpPr>
          <p:cNvPr id="4" name="Date Placeholder 3">
            <a:extLst>
              <a:ext uri="{FF2B5EF4-FFF2-40B4-BE49-F238E27FC236}">
                <a16:creationId xmlns:a16="http://schemas.microsoft.com/office/drawing/2014/main" id="{66186CF0-970C-6843-848E-9B5FF199E34B}"/>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D9528956-1247-9F4A-A1CE-C1CE4D8F42F2}"/>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22DBF8B1-6DD5-3441-B870-0CB7C29474C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48689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7C2F-ECCD-F040-8A78-7CDF92A5DD60}"/>
              </a:ext>
            </a:extLst>
          </p:cNvPr>
          <p:cNvSpPr>
            <a:spLocks noGrp="1"/>
          </p:cNvSpPr>
          <p:nvPr>
            <p:ph type="title"/>
          </p:nvPr>
        </p:nvSpPr>
        <p:spPr>
          <a:xfrm>
            <a:off x="677334" y="609600"/>
            <a:ext cx="8596668" cy="654657"/>
          </a:xfrm>
        </p:spPr>
        <p:txBody>
          <a:bodyPr/>
          <a:lstStyle/>
          <a:p>
            <a:pPr algn="ctr"/>
            <a:r>
              <a:rPr lang="en-US" dirty="0"/>
              <a:t>Modes of Oil Breakdown</a:t>
            </a:r>
          </a:p>
        </p:txBody>
      </p:sp>
      <p:sp>
        <p:nvSpPr>
          <p:cNvPr id="3" name="Content Placeholder 2">
            <a:extLst>
              <a:ext uri="{FF2B5EF4-FFF2-40B4-BE49-F238E27FC236}">
                <a16:creationId xmlns:a16="http://schemas.microsoft.com/office/drawing/2014/main" id="{8E8EAED3-D0BC-4344-BF71-8FBA9F843583}"/>
              </a:ext>
            </a:extLst>
          </p:cNvPr>
          <p:cNvSpPr>
            <a:spLocks noGrp="1"/>
          </p:cNvSpPr>
          <p:nvPr>
            <p:ph idx="1"/>
          </p:nvPr>
        </p:nvSpPr>
        <p:spPr>
          <a:xfrm>
            <a:off x="677334" y="1327869"/>
            <a:ext cx="8596668" cy="4713494"/>
          </a:xfrm>
        </p:spPr>
        <p:txBody>
          <a:bodyPr/>
          <a:lstStyle/>
          <a:p>
            <a:endParaRPr lang="en-US" dirty="0"/>
          </a:p>
          <a:p>
            <a:pPr marL="0" indent="0">
              <a:buNone/>
            </a:pPr>
            <a:r>
              <a:rPr lang="en-US" sz="3200" dirty="0"/>
              <a:t>The oil breaks down through:</a:t>
            </a:r>
          </a:p>
          <a:p>
            <a:r>
              <a:rPr lang="en-US" sz="2400" dirty="0"/>
              <a:t>Hydrolysis</a:t>
            </a:r>
            <a:endParaRPr lang="en-US" sz="2200" dirty="0"/>
          </a:p>
          <a:p>
            <a:r>
              <a:rPr lang="en-US" sz="2400" dirty="0"/>
              <a:t>Autoxidation</a:t>
            </a:r>
          </a:p>
          <a:p>
            <a:r>
              <a:rPr lang="en-US" sz="2400" dirty="0"/>
              <a:t>Photooxidation</a:t>
            </a:r>
          </a:p>
          <a:p>
            <a:r>
              <a:rPr lang="en-US" sz="2400" dirty="0"/>
              <a:t>Thermal decomposition</a:t>
            </a:r>
          </a:p>
          <a:p>
            <a:endParaRPr lang="en-US" dirty="0"/>
          </a:p>
        </p:txBody>
      </p:sp>
      <p:sp>
        <p:nvSpPr>
          <p:cNvPr id="4" name="Date Placeholder 3">
            <a:extLst>
              <a:ext uri="{FF2B5EF4-FFF2-40B4-BE49-F238E27FC236}">
                <a16:creationId xmlns:a16="http://schemas.microsoft.com/office/drawing/2014/main" id="{EA044E6F-A804-4242-B023-1FA201938E9B}"/>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EE2889A9-F57E-0F4C-9705-1B799FE3110D}"/>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C6B152CD-C678-934A-AE3B-6BF3A2DAF7B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81360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A42F-CA1D-0548-9119-7446C47293DD}"/>
              </a:ext>
            </a:extLst>
          </p:cNvPr>
          <p:cNvSpPr>
            <a:spLocks noGrp="1"/>
          </p:cNvSpPr>
          <p:nvPr>
            <p:ph type="title"/>
          </p:nvPr>
        </p:nvSpPr>
        <p:spPr/>
        <p:txBody>
          <a:bodyPr/>
          <a:lstStyle/>
          <a:p>
            <a:pPr algn="ctr"/>
            <a:r>
              <a:rPr lang="en-US" dirty="0"/>
              <a:t>How Important is the Tortilla Chips Business in USA?</a:t>
            </a:r>
          </a:p>
        </p:txBody>
      </p:sp>
      <p:sp>
        <p:nvSpPr>
          <p:cNvPr id="3" name="Content Placeholder 2">
            <a:extLst>
              <a:ext uri="{FF2B5EF4-FFF2-40B4-BE49-F238E27FC236}">
                <a16:creationId xmlns:a16="http://schemas.microsoft.com/office/drawing/2014/main" id="{6E1CD633-F285-3C4C-9CBE-BE4FDADEFAE9}"/>
              </a:ext>
            </a:extLst>
          </p:cNvPr>
          <p:cNvSpPr>
            <a:spLocks noGrp="1"/>
          </p:cNvSpPr>
          <p:nvPr>
            <p:ph idx="1"/>
          </p:nvPr>
        </p:nvSpPr>
        <p:spPr/>
        <p:txBody>
          <a:bodyPr/>
          <a:lstStyle/>
          <a:p>
            <a:endParaRPr lang="en-US" dirty="0"/>
          </a:p>
          <a:p>
            <a:r>
              <a:rPr lang="en-US" sz="2800" dirty="0"/>
              <a:t>Expected 2018 Sales……………… &gt;$5,000,000,000.00</a:t>
            </a:r>
          </a:p>
          <a:p>
            <a:pPr marL="0" indent="0">
              <a:buNone/>
            </a:pPr>
            <a:endParaRPr lang="en-US" sz="2800" dirty="0"/>
          </a:p>
          <a:p>
            <a:r>
              <a:rPr lang="en-US" sz="2800" dirty="0"/>
              <a:t>Average Growth over Past 5 Years ... 2.4–6 %</a:t>
            </a:r>
          </a:p>
          <a:p>
            <a:pPr marL="0" indent="0">
              <a:buNone/>
            </a:pPr>
            <a:endParaRPr lang="en-US" sz="2800" dirty="0"/>
          </a:p>
        </p:txBody>
      </p:sp>
      <p:sp>
        <p:nvSpPr>
          <p:cNvPr id="4" name="Date Placeholder 3">
            <a:extLst>
              <a:ext uri="{FF2B5EF4-FFF2-40B4-BE49-F238E27FC236}">
                <a16:creationId xmlns:a16="http://schemas.microsoft.com/office/drawing/2014/main" id="{69616DDC-035F-1143-B88B-DA6D9CE12A70}"/>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792D740E-89CE-CE4B-BBF7-3D4DB554C8E5}"/>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F42D9319-C468-0D4F-8E7E-2D1E7E9050B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23770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a:extLst>
              <a:ext uri="{FF2B5EF4-FFF2-40B4-BE49-F238E27FC236}">
                <a16:creationId xmlns:a16="http://schemas.microsoft.com/office/drawing/2014/main" id="{4CA0610A-0353-764B-9D76-570DC8AF7FA5}"/>
              </a:ext>
            </a:extLst>
          </p:cNvPr>
          <p:cNvSpPr>
            <a:spLocks noGrp="1"/>
          </p:cNvSpPr>
          <p:nvPr>
            <p:ph type="sldNum" sz="quarter" idx="12"/>
          </p:nvPr>
        </p:nvSpPr>
        <p:spPr/>
        <p:txBody>
          <a:bodyPr/>
          <a:lstStyle/>
          <a:p>
            <a:fld id="{99427A19-DDA4-734A-8CF5-E82E93D84F1D}" type="slidenum">
              <a:rPr lang="en-US" altLang="en-US"/>
              <a:pPr/>
              <a:t>20</a:t>
            </a:fld>
            <a:endParaRPr lang="en-US" altLang="en-US"/>
          </a:p>
        </p:txBody>
      </p:sp>
      <p:sp>
        <p:nvSpPr>
          <p:cNvPr id="25604" name="Rectangle 4">
            <a:extLst>
              <a:ext uri="{FF2B5EF4-FFF2-40B4-BE49-F238E27FC236}">
                <a16:creationId xmlns:a16="http://schemas.microsoft.com/office/drawing/2014/main" id="{FE7D6B75-4B28-9F46-9C7F-AAE56BC3E4DF}"/>
              </a:ext>
            </a:extLst>
          </p:cNvPr>
          <p:cNvSpPr>
            <a:spLocks noGrp="1" noChangeArrowheads="1"/>
          </p:cNvSpPr>
          <p:nvPr>
            <p:ph type="title"/>
          </p:nvPr>
        </p:nvSpPr>
        <p:spPr>
          <a:xfrm>
            <a:off x="1082702" y="274639"/>
            <a:ext cx="8045395" cy="563562"/>
          </a:xfrm>
          <a:ln w="28575">
            <a:solidFill>
              <a:schemeClr val="bg1"/>
            </a:solidFill>
            <a:miter lim="800000"/>
            <a:headEnd/>
            <a:tailEnd/>
          </a:ln>
        </p:spPr>
        <p:txBody>
          <a:bodyPr>
            <a:noAutofit/>
          </a:bodyPr>
          <a:lstStyle/>
          <a:p>
            <a:pPr algn="ctr"/>
            <a:r>
              <a:rPr lang="en-US" altLang="en-US" sz="4000" dirty="0">
                <a:latin typeface="Verdana" panose="020B0604030504040204" pitchFamily="34" charset="0"/>
              </a:rPr>
              <a:t>Hydrolysis</a:t>
            </a:r>
          </a:p>
        </p:txBody>
      </p:sp>
      <p:sp>
        <p:nvSpPr>
          <p:cNvPr id="25605" name="Text Box 5">
            <a:extLst>
              <a:ext uri="{FF2B5EF4-FFF2-40B4-BE49-F238E27FC236}">
                <a16:creationId xmlns:a16="http://schemas.microsoft.com/office/drawing/2014/main" id="{2469DBBD-F6DA-C541-97F2-87F10D100AE2}"/>
              </a:ext>
            </a:extLst>
          </p:cNvPr>
          <p:cNvSpPr txBox="1">
            <a:spLocks noChangeArrowheads="1"/>
          </p:cNvSpPr>
          <p:nvPr/>
        </p:nvSpPr>
        <p:spPr bwMode="auto">
          <a:xfrm>
            <a:off x="2057400" y="13716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Triglyceride   +</a:t>
            </a:r>
          </a:p>
        </p:txBody>
      </p:sp>
      <p:sp>
        <p:nvSpPr>
          <p:cNvPr id="25606" name="Text Box 6">
            <a:extLst>
              <a:ext uri="{FF2B5EF4-FFF2-40B4-BE49-F238E27FC236}">
                <a16:creationId xmlns:a16="http://schemas.microsoft.com/office/drawing/2014/main" id="{5BB63197-5B2F-9741-BEE9-A3251E8BC0E0}"/>
              </a:ext>
            </a:extLst>
          </p:cNvPr>
          <p:cNvSpPr txBox="1">
            <a:spLocks noChangeArrowheads="1"/>
          </p:cNvSpPr>
          <p:nvPr/>
        </p:nvSpPr>
        <p:spPr bwMode="auto">
          <a:xfrm>
            <a:off x="3733800" y="137160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a:t>
            </a:r>
          </a:p>
        </p:txBody>
      </p:sp>
      <p:sp>
        <p:nvSpPr>
          <p:cNvPr id="25607" name="Text Box 7">
            <a:extLst>
              <a:ext uri="{FF2B5EF4-FFF2-40B4-BE49-F238E27FC236}">
                <a16:creationId xmlns:a16="http://schemas.microsoft.com/office/drawing/2014/main" id="{C1A4251F-5284-EE4E-9832-4F276E6EE996}"/>
              </a:ext>
            </a:extLst>
          </p:cNvPr>
          <p:cNvSpPr txBox="1">
            <a:spLocks noChangeArrowheads="1"/>
          </p:cNvSpPr>
          <p:nvPr/>
        </p:nvSpPr>
        <p:spPr bwMode="auto">
          <a:xfrm>
            <a:off x="5486400" y="13716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Diglyceride   +</a:t>
            </a:r>
          </a:p>
        </p:txBody>
      </p:sp>
      <p:sp>
        <p:nvSpPr>
          <p:cNvPr id="25608" name="Text Box 8">
            <a:extLst>
              <a:ext uri="{FF2B5EF4-FFF2-40B4-BE49-F238E27FC236}">
                <a16:creationId xmlns:a16="http://schemas.microsoft.com/office/drawing/2014/main" id="{A4245210-86CE-0040-9018-6D6B4B5D56D5}"/>
              </a:ext>
            </a:extLst>
          </p:cNvPr>
          <p:cNvSpPr txBox="1">
            <a:spLocks noChangeArrowheads="1"/>
          </p:cNvSpPr>
          <p:nvPr/>
        </p:nvSpPr>
        <p:spPr bwMode="auto">
          <a:xfrm>
            <a:off x="7239000" y="13716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 Molecule of Free Fatty Acid</a:t>
            </a:r>
          </a:p>
        </p:txBody>
      </p:sp>
      <p:sp>
        <p:nvSpPr>
          <p:cNvPr id="25609" name="Line 9">
            <a:extLst>
              <a:ext uri="{FF2B5EF4-FFF2-40B4-BE49-F238E27FC236}">
                <a16:creationId xmlns:a16="http://schemas.microsoft.com/office/drawing/2014/main" id="{40136208-424F-A840-8CB7-B4CC00D11B40}"/>
              </a:ext>
            </a:extLst>
          </p:cNvPr>
          <p:cNvSpPr>
            <a:spLocks noChangeShapeType="1"/>
          </p:cNvSpPr>
          <p:nvPr/>
        </p:nvSpPr>
        <p:spPr bwMode="auto">
          <a:xfrm>
            <a:off x="4648200" y="1600200"/>
            <a:ext cx="609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a:extLst>
              <a:ext uri="{FF2B5EF4-FFF2-40B4-BE49-F238E27FC236}">
                <a16:creationId xmlns:a16="http://schemas.microsoft.com/office/drawing/2014/main" id="{D76F4C5B-1C16-4540-916D-569AE07E7CBF}"/>
              </a:ext>
            </a:extLst>
          </p:cNvPr>
          <p:cNvSpPr txBox="1">
            <a:spLocks noChangeArrowheads="1"/>
          </p:cNvSpPr>
          <p:nvPr/>
        </p:nvSpPr>
        <p:spPr bwMode="auto">
          <a:xfrm>
            <a:off x="1981200" y="21336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Diglyceride   +</a:t>
            </a:r>
          </a:p>
        </p:txBody>
      </p:sp>
      <p:sp>
        <p:nvSpPr>
          <p:cNvPr id="25611" name="Text Box 11">
            <a:extLst>
              <a:ext uri="{FF2B5EF4-FFF2-40B4-BE49-F238E27FC236}">
                <a16:creationId xmlns:a16="http://schemas.microsoft.com/office/drawing/2014/main" id="{C85108C3-4992-5E47-B548-1EE0087167EA}"/>
              </a:ext>
            </a:extLst>
          </p:cNvPr>
          <p:cNvSpPr txBox="1">
            <a:spLocks noChangeArrowheads="1"/>
          </p:cNvSpPr>
          <p:nvPr/>
        </p:nvSpPr>
        <p:spPr bwMode="auto">
          <a:xfrm>
            <a:off x="3733800" y="2133601"/>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a:t>
            </a:r>
          </a:p>
        </p:txBody>
      </p:sp>
      <p:sp>
        <p:nvSpPr>
          <p:cNvPr id="25612" name="Line 12">
            <a:extLst>
              <a:ext uri="{FF2B5EF4-FFF2-40B4-BE49-F238E27FC236}">
                <a16:creationId xmlns:a16="http://schemas.microsoft.com/office/drawing/2014/main" id="{25F25156-6DC9-F944-AE76-0C787B91E6E0}"/>
              </a:ext>
            </a:extLst>
          </p:cNvPr>
          <p:cNvSpPr>
            <a:spLocks noChangeShapeType="1"/>
          </p:cNvSpPr>
          <p:nvPr/>
        </p:nvSpPr>
        <p:spPr bwMode="auto">
          <a:xfrm>
            <a:off x="4724400" y="2286000"/>
            <a:ext cx="609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3">
            <a:extLst>
              <a:ext uri="{FF2B5EF4-FFF2-40B4-BE49-F238E27FC236}">
                <a16:creationId xmlns:a16="http://schemas.microsoft.com/office/drawing/2014/main" id="{6BF3A42C-06AD-344B-98CB-D22E7D2F25D0}"/>
              </a:ext>
            </a:extLst>
          </p:cNvPr>
          <p:cNvSpPr txBox="1">
            <a:spLocks noChangeArrowheads="1"/>
          </p:cNvSpPr>
          <p:nvPr/>
        </p:nvSpPr>
        <p:spPr bwMode="auto">
          <a:xfrm>
            <a:off x="5486400" y="21336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Monoglyceride  +</a:t>
            </a:r>
          </a:p>
        </p:txBody>
      </p:sp>
      <p:sp>
        <p:nvSpPr>
          <p:cNvPr id="25614" name="Text Box 14">
            <a:extLst>
              <a:ext uri="{FF2B5EF4-FFF2-40B4-BE49-F238E27FC236}">
                <a16:creationId xmlns:a16="http://schemas.microsoft.com/office/drawing/2014/main" id="{91CCED5A-FACC-AE42-9CB7-A1DD6D54971B}"/>
              </a:ext>
            </a:extLst>
          </p:cNvPr>
          <p:cNvSpPr txBox="1">
            <a:spLocks noChangeArrowheads="1"/>
          </p:cNvSpPr>
          <p:nvPr/>
        </p:nvSpPr>
        <p:spPr bwMode="auto">
          <a:xfrm>
            <a:off x="7391400" y="21336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 Molecules of Free Fatty Acid</a:t>
            </a:r>
          </a:p>
        </p:txBody>
      </p:sp>
      <p:sp>
        <p:nvSpPr>
          <p:cNvPr id="25615" name="Text Box 15">
            <a:extLst>
              <a:ext uri="{FF2B5EF4-FFF2-40B4-BE49-F238E27FC236}">
                <a16:creationId xmlns:a16="http://schemas.microsoft.com/office/drawing/2014/main" id="{10A3D6C2-A55E-C341-97D6-98CDD3628205}"/>
              </a:ext>
            </a:extLst>
          </p:cNvPr>
          <p:cNvSpPr txBox="1">
            <a:spLocks noChangeArrowheads="1"/>
          </p:cNvSpPr>
          <p:nvPr/>
        </p:nvSpPr>
        <p:spPr bwMode="auto">
          <a:xfrm>
            <a:off x="3810000" y="3124200"/>
            <a:ext cx="4648200" cy="40011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Verdana" panose="020B0604030504040204" pitchFamily="34" charset="0"/>
              </a:rPr>
              <a:t>Conditions Required for Hydrolysis</a:t>
            </a:r>
          </a:p>
        </p:txBody>
      </p:sp>
      <p:sp>
        <p:nvSpPr>
          <p:cNvPr id="25616" name="Oval 16">
            <a:extLst>
              <a:ext uri="{FF2B5EF4-FFF2-40B4-BE49-F238E27FC236}">
                <a16:creationId xmlns:a16="http://schemas.microsoft.com/office/drawing/2014/main" id="{2320BC84-FA04-3F42-8FE2-FAFA7DD6AF68}"/>
              </a:ext>
            </a:extLst>
          </p:cNvPr>
          <p:cNvSpPr>
            <a:spLocks noChangeArrowheads="1"/>
          </p:cNvSpPr>
          <p:nvPr/>
        </p:nvSpPr>
        <p:spPr bwMode="auto">
          <a:xfrm>
            <a:off x="2057400" y="4114800"/>
            <a:ext cx="1219200" cy="457200"/>
          </a:xfrm>
          <a:prstGeom prst="ellipse">
            <a:avLst/>
          </a:prstGeom>
          <a:solidFill>
            <a:schemeClr val="bg1"/>
          </a:solidFill>
          <a:ln w="28575">
            <a:solidFill>
              <a:schemeClr val="tx1"/>
            </a:solidFill>
            <a:round/>
            <a:headEnd/>
            <a:tailEnd/>
          </a:ln>
          <a:effectLst/>
        </p:spPr>
        <p:txBody>
          <a:bodyPr wrap="none" anchor="ctr"/>
          <a:lstStyle/>
          <a:p>
            <a:pPr algn="ctr"/>
            <a:r>
              <a:rPr lang="en-US" altLang="en-US">
                <a:latin typeface="Verdana" panose="020B0604030504040204" pitchFamily="34" charset="0"/>
              </a:rPr>
              <a:t>Oil</a:t>
            </a:r>
          </a:p>
        </p:txBody>
      </p:sp>
      <p:sp>
        <p:nvSpPr>
          <p:cNvPr id="25618" name="Oval 18">
            <a:extLst>
              <a:ext uri="{FF2B5EF4-FFF2-40B4-BE49-F238E27FC236}">
                <a16:creationId xmlns:a16="http://schemas.microsoft.com/office/drawing/2014/main" id="{4A109021-0FC5-E84A-8096-4E99DB176B71}"/>
              </a:ext>
            </a:extLst>
          </p:cNvPr>
          <p:cNvSpPr>
            <a:spLocks noChangeArrowheads="1"/>
          </p:cNvSpPr>
          <p:nvPr/>
        </p:nvSpPr>
        <p:spPr bwMode="auto">
          <a:xfrm>
            <a:off x="3886200" y="4114800"/>
            <a:ext cx="1219200" cy="457200"/>
          </a:xfrm>
          <a:prstGeom prst="ellipse">
            <a:avLst/>
          </a:prstGeom>
          <a:solidFill>
            <a:schemeClr val="bg1"/>
          </a:solidFill>
          <a:ln w="28575">
            <a:solidFill>
              <a:schemeClr val="tx1"/>
            </a:solidFill>
            <a:round/>
            <a:headEnd/>
            <a:tailEnd/>
          </a:ln>
          <a:effectLst/>
        </p:spPr>
        <p:txBody>
          <a:bodyPr wrap="none" anchor="ctr"/>
          <a:lstStyle/>
          <a:p>
            <a:pPr algn="ctr"/>
            <a:r>
              <a:rPr lang="en-US" altLang="en-US" dirty="0">
                <a:latin typeface="Verdana" panose="020B0604030504040204" pitchFamily="34" charset="0"/>
              </a:rPr>
              <a:t>Water</a:t>
            </a:r>
          </a:p>
        </p:txBody>
      </p:sp>
      <p:sp>
        <p:nvSpPr>
          <p:cNvPr id="25619" name="Text Box 19">
            <a:extLst>
              <a:ext uri="{FF2B5EF4-FFF2-40B4-BE49-F238E27FC236}">
                <a16:creationId xmlns:a16="http://schemas.microsoft.com/office/drawing/2014/main" id="{98B84B72-FCB7-0C4D-B334-A516B8EFD306}"/>
              </a:ext>
            </a:extLst>
          </p:cNvPr>
          <p:cNvSpPr txBox="1">
            <a:spLocks noChangeArrowheads="1"/>
          </p:cNvSpPr>
          <p:nvPr/>
        </p:nvSpPr>
        <p:spPr bwMode="auto">
          <a:xfrm>
            <a:off x="3352801" y="4191001"/>
            <a:ext cx="396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5620" name="Text Box 20">
            <a:extLst>
              <a:ext uri="{FF2B5EF4-FFF2-40B4-BE49-F238E27FC236}">
                <a16:creationId xmlns:a16="http://schemas.microsoft.com/office/drawing/2014/main" id="{25B5CC69-46C5-CD4F-AF2F-F1794B8FA1D4}"/>
              </a:ext>
            </a:extLst>
          </p:cNvPr>
          <p:cNvSpPr txBox="1">
            <a:spLocks noChangeArrowheads="1"/>
          </p:cNvSpPr>
          <p:nvPr/>
        </p:nvSpPr>
        <p:spPr bwMode="auto">
          <a:xfrm>
            <a:off x="3489325" y="4151313"/>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
        <p:nvSpPr>
          <p:cNvPr id="25621" name="Line 21">
            <a:extLst>
              <a:ext uri="{FF2B5EF4-FFF2-40B4-BE49-F238E27FC236}">
                <a16:creationId xmlns:a16="http://schemas.microsoft.com/office/drawing/2014/main" id="{25B54D29-EF79-D043-8D0F-9FECFF852113}"/>
              </a:ext>
            </a:extLst>
          </p:cNvPr>
          <p:cNvSpPr>
            <a:spLocks noChangeShapeType="1"/>
          </p:cNvSpPr>
          <p:nvPr/>
        </p:nvSpPr>
        <p:spPr bwMode="auto">
          <a:xfrm>
            <a:off x="5257800" y="4343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2" name="Oval 22">
            <a:extLst>
              <a:ext uri="{FF2B5EF4-FFF2-40B4-BE49-F238E27FC236}">
                <a16:creationId xmlns:a16="http://schemas.microsoft.com/office/drawing/2014/main" id="{6DCDAC71-8069-6647-AF91-948821FEF751}"/>
              </a:ext>
            </a:extLst>
          </p:cNvPr>
          <p:cNvSpPr>
            <a:spLocks noChangeArrowheads="1"/>
          </p:cNvSpPr>
          <p:nvPr/>
        </p:nvSpPr>
        <p:spPr bwMode="auto">
          <a:xfrm>
            <a:off x="6477000" y="3810000"/>
            <a:ext cx="3124200" cy="838200"/>
          </a:xfrm>
          <a:prstGeom prst="ellipse">
            <a:avLst/>
          </a:prstGeom>
          <a:solidFill>
            <a:schemeClr val="bg1"/>
          </a:solidFill>
          <a:ln w="28575">
            <a:solidFill>
              <a:schemeClr val="tx1"/>
            </a:solidFill>
            <a:round/>
            <a:headEnd/>
            <a:tailEnd/>
          </a:ln>
          <a:effectLst/>
        </p:spPr>
        <p:txBody>
          <a:bodyPr wrap="none" anchor="ctr"/>
          <a:lstStyle/>
          <a:p>
            <a:pPr algn="ctr"/>
            <a:r>
              <a:rPr lang="en-US" altLang="en-US" dirty="0">
                <a:latin typeface="Verdana" panose="020B0604030504040204" pitchFamily="34" charset="0"/>
              </a:rPr>
              <a:t>Must be </a:t>
            </a:r>
          </a:p>
          <a:p>
            <a:pPr algn="ctr"/>
            <a:r>
              <a:rPr lang="en-US" altLang="en-US" dirty="0">
                <a:latin typeface="Verdana" panose="020B0604030504040204" pitchFamily="34" charset="0"/>
              </a:rPr>
              <a:t>in Complete Solution</a:t>
            </a:r>
          </a:p>
        </p:txBody>
      </p:sp>
      <p:sp>
        <p:nvSpPr>
          <p:cNvPr id="25623" name="Oval 23">
            <a:extLst>
              <a:ext uri="{FF2B5EF4-FFF2-40B4-BE49-F238E27FC236}">
                <a16:creationId xmlns:a16="http://schemas.microsoft.com/office/drawing/2014/main" id="{42DDF379-7E6E-1740-8FBF-2F79CD22AC24}"/>
              </a:ext>
            </a:extLst>
          </p:cNvPr>
          <p:cNvSpPr>
            <a:spLocks noChangeArrowheads="1"/>
          </p:cNvSpPr>
          <p:nvPr/>
        </p:nvSpPr>
        <p:spPr bwMode="auto">
          <a:xfrm>
            <a:off x="2133600" y="4800600"/>
            <a:ext cx="1219200" cy="457200"/>
          </a:xfrm>
          <a:prstGeom prst="ellipse">
            <a:avLst/>
          </a:prstGeom>
          <a:solidFill>
            <a:schemeClr val="bg1"/>
          </a:solidFill>
          <a:ln w="28575">
            <a:solidFill>
              <a:schemeClr val="tx1"/>
            </a:solidFill>
            <a:round/>
            <a:headEnd/>
            <a:tailEnd/>
          </a:ln>
          <a:effectLst/>
        </p:spPr>
        <p:txBody>
          <a:bodyPr wrap="none" anchor="ctr"/>
          <a:lstStyle/>
          <a:p>
            <a:pPr algn="ctr"/>
            <a:r>
              <a:rPr lang="en-US" altLang="en-US" dirty="0">
                <a:latin typeface="Verdana" panose="020B0604030504040204" pitchFamily="34" charset="0"/>
              </a:rPr>
              <a:t>Oil</a:t>
            </a:r>
          </a:p>
        </p:txBody>
      </p:sp>
      <p:sp>
        <p:nvSpPr>
          <p:cNvPr id="25624" name="Oval 24">
            <a:extLst>
              <a:ext uri="{FF2B5EF4-FFF2-40B4-BE49-F238E27FC236}">
                <a16:creationId xmlns:a16="http://schemas.microsoft.com/office/drawing/2014/main" id="{D6405423-B7E7-4D4E-82DB-D8393E67990E}"/>
              </a:ext>
            </a:extLst>
          </p:cNvPr>
          <p:cNvSpPr>
            <a:spLocks noChangeArrowheads="1"/>
          </p:cNvSpPr>
          <p:nvPr/>
        </p:nvSpPr>
        <p:spPr bwMode="auto">
          <a:xfrm>
            <a:off x="3962400" y="4800600"/>
            <a:ext cx="1219200" cy="457200"/>
          </a:xfrm>
          <a:prstGeom prst="ellipse">
            <a:avLst/>
          </a:prstGeom>
          <a:solidFill>
            <a:schemeClr val="bg1"/>
          </a:solidFill>
          <a:ln w="28575">
            <a:solidFill>
              <a:schemeClr val="tx1"/>
            </a:solidFill>
            <a:round/>
            <a:headEnd/>
            <a:tailEnd/>
          </a:ln>
          <a:effectLst/>
        </p:spPr>
        <p:txBody>
          <a:bodyPr wrap="none" anchor="ctr"/>
          <a:lstStyle/>
          <a:p>
            <a:pPr algn="ctr"/>
            <a:r>
              <a:rPr lang="en-US" altLang="en-US">
                <a:latin typeface="Verdana" panose="020B0604030504040204" pitchFamily="34" charset="0"/>
              </a:rPr>
              <a:t>Water</a:t>
            </a:r>
          </a:p>
        </p:txBody>
      </p:sp>
      <p:sp>
        <p:nvSpPr>
          <p:cNvPr id="25625" name="Text Box 25">
            <a:extLst>
              <a:ext uri="{FF2B5EF4-FFF2-40B4-BE49-F238E27FC236}">
                <a16:creationId xmlns:a16="http://schemas.microsoft.com/office/drawing/2014/main" id="{5FF88A48-B93A-8F4A-B508-73AAEEFC0789}"/>
              </a:ext>
            </a:extLst>
          </p:cNvPr>
          <p:cNvSpPr txBox="1">
            <a:spLocks noChangeArrowheads="1"/>
          </p:cNvSpPr>
          <p:nvPr/>
        </p:nvSpPr>
        <p:spPr bwMode="auto">
          <a:xfrm>
            <a:off x="3505200" y="4876801"/>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
        <p:nvSpPr>
          <p:cNvPr id="25626" name="Oval 26">
            <a:extLst>
              <a:ext uri="{FF2B5EF4-FFF2-40B4-BE49-F238E27FC236}">
                <a16:creationId xmlns:a16="http://schemas.microsoft.com/office/drawing/2014/main" id="{C913B133-DD8A-0A49-968F-E6390955A69C}"/>
              </a:ext>
            </a:extLst>
          </p:cNvPr>
          <p:cNvSpPr>
            <a:spLocks noChangeArrowheads="1"/>
          </p:cNvSpPr>
          <p:nvPr/>
        </p:nvSpPr>
        <p:spPr bwMode="auto">
          <a:xfrm>
            <a:off x="6553200" y="4724400"/>
            <a:ext cx="2667000" cy="457200"/>
          </a:xfrm>
          <a:prstGeom prst="ellipse">
            <a:avLst/>
          </a:prstGeom>
          <a:solidFill>
            <a:srgbClr val="FAFCA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Verdana" panose="020B0604030504040204" pitchFamily="34" charset="0"/>
              </a:rPr>
              <a:t>Do Not Mix</a:t>
            </a:r>
          </a:p>
        </p:txBody>
      </p:sp>
      <p:sp>
        <p:nvSpPr>
          <p:cNvPr id="25627" name="Line 27">
            <a:extLst>
              <a:ext uri="{FF2B5EF4-FFF2-40B4-BE49-F238E27FC236}">
                <a16:creationId xmlns:a16="http://schemas.microsoft.com/office/drawing/2014/main" id="{C593C3B1-98E6-9F43-9639-DC1F9E156F50}"/>
              </a:ext>
            </a:extLst>
          </p:cNvPr>
          <p:cNvSpPr>
            <a:spLocks noChangeShapeType="1"/>
          </p:cNvSpPr>
          <p:nvPr/>
        </p:nvSpPr>
        <p:spPr bwMode="auto">
          <a:xfrm>
            <a:off x="5410200" y="50292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8" name="Oval 28">
            <a:extLst>
              <a:ext uri="{FF2B5EF4-FFF2-40B4-BE49-F238E27FC236}">
                <a16:creationId xmlns:a16="http://schemas.microsoft.com/office/drawing/2014/main" id="{FCB02BB4-585D-6042-8013-20380E72A05F}"/>
              </a:ext>
            </a:extLst>
          </p:cNvPr>
          <p:cNvSpPr>
            <a:spLocks noChangeArrowheads="1"/>
          </p:cNvSpPr>
          <p:nvPr/>
        </p:nvSpPr>
        <p:spPr bwMode="auto">
          <a:xfrm>
            <a:off x="2209800" y="5943600"/>
            <a:ext cx="1219200" cy="457200"/>
          </a:xfrm>
          <a:prstGeom prst="ellipse">
            <a:avLst/>
          </a:prstGeom>
          <a:solidFill>
            <a:schemeClr val="bg1"/>
          </a:solidFill>
          <a:ln w="28575">
            <a:solidFill>
              <a:schemeClr val="tx1"/>
            </a:solidFill>
            <a:round/>
            <a:headEnd/>
            <a:tailEnd/>
          </a:ln>
          <a:effectLst/>
        </p:spPr>
        <p:txBody>
          <a:bodyPr wrap="none" anchor="ctr"/>
          <a:lstStyle/>
          <a:p>
            <a:pPr algn="ctr"/>
            <a:r>
              <a:rPr lang="en-US" altLang="en-US">
                <a:latin typeface="Verdana" panose="020B0604030504040204" pitchFamily="34" charset="0"/>
              </a:rPr>
              <a:t>Oil</a:t>
            </a:r>
          </a:p>
        </p:txBody>
      </p:sp>
      <p:sp>
        <p:nvSpPr>
          <p:cNvPr id="25629" name="Oval 29">
            <a:extLst>
              <a:ext uri="{FF2B5EF4-FFF2-40B4-BE49-F238E27FC236}">
                <a16:creationId xmlns:a16="http://schemas.microsoft.com/office/drawing/2014/main" id="{DDBB038A-3F46-F443-8862-2D686FFF3364}"/>
              </a:ext>
            </a:extLst>
          </p:cNvPr>
          <p:cNvSpPr>
            <a:spLocks noChangeArrowheads="1"/>
          </p:cNvSpPr>
          <p:nvPr/>
        </p:nvSpPr>
        <p:spPr bwMode="auto">
          <a:xfrm>
            <a:off x="3962400" y="5867400"/>
            <a:ext cx="1219200" cy="533400"/>
          </a:xfrm>
          <a:prstGeom prst="ellipse">
            <a:avLst/>
          </a:prstGeom>
          <a:solidFill>
            <a:schemeClr val="bg1"/>
          </a:solidFill>
          <a:ln w="28575">
            <a:solidFill>
              <a:schemeClr val="tx1"/>
            </a:solidFill>
            <a:round/>
            <a:headEnd/>
            <a:tailEnd/>
          </a:ln>
          <a:effectLst/>
        </p:spPr>
        <p:txBody>
          <a:bodyPr wrap="none" anchor="ctr"/>
          <a:lstStyle/>
          <a:p>
            <a:pPr algn="ctr"/>
            <a:r>
              <a:rPr lang="en-US" altLang="en-US" dirty="0">
                <a:latin typeface="Verdana" panose="020B0604030504040204" pitchFamily="34" charset="0"/>
              </a:rPr>
              <a:t>Water</a:t>
            </a:r>
          </a:p>
        </p:txBody>
      </p:sp>
      <p:sp>
        <p:nvSpPr>
          <p:cNvPr id="25630" name="Oval 30">
            <a:extLst>
              <a:ext uri="{FF2B5EF4-FFF2-40B4-BE49-F238E27FC236}">
                <a16:creationId xmlns:a16="http://schemas.microsoft.com/office/drawing/2014/main" id="{C5B6C3C5-7AC5-5248-9D86-0F1EEC048527}"/>
              </a:ext>
            </a:extLst>
          </p:cNvPr>
          <p:cNvSpPr>
            <a:spLocks noChangeArrowheads="1"/>
          </p:cNvSpPr>
          <p:nvPr/>
        </p:nvSpPr>
        <p:spPr bwMode="auto">
          <a:xfrm>
            <a:off x="2819400" y="5410200"/>
            <a:ext cx="1752600" cy="381000"/>
          </a:xfrm>
          <a:prstGeom prst="ellipse">
            <a:avLst/>
          </a:prstGeom>
          <a:solidFill>
            <a:schemeClr val="bg1"/>
          </a:solidFill>
          <a:ln w="28575">
            <a:solidFill>
              <a:schemeClr val="tx1"/>
            </a:solidFill>
            <a:round/>
            <a:headEnd/>
            <a:tailEnd/>
          </a:ln>
          <a:effectLst/>
        </p:spPr>
        <p:txBody>
          <a:bodyPr wrap="none" anchor="ctr"/>
          <a:lstStyle/>
          <a:p>
            <a:pPr algn="ctr"/>
            <a:r>
              <a:rPr lang="en-US" altLang="en-US" dirty="0"/>
              <a:t>Surfactant</a:t>
            </a:r>
          </a:p>
        </p:txBody>
      </p:sp>
      <p:sp>
        <p:nvSpPr>
          <p:cNvPr id="25632" name="Line 32">
            <a:extLst>
              <a:ext uri="{FF2B5EF4-FFF2-40B4-BE49-F238E27FC236}">
                <a16:creationId xmlns:a16="http://schemas.microsoft.com/office/drawing/2014/main" id="{08FFC8D6-34A8-FF42-95AD-EEA0C3BD8B94}"/>
              </a:ext>
            </a:extLst>
          </p:cNvPr>
          <p:cNvSpPr>
            <a:spLocks noChangeShapeType="1"/>
          </p:cNvSpPr>
          <p:nvPr/>
        </p:nvSpPr>
        <p:spPr bwMode="auto">
          <a:xfrm>
            <a:off x="5334000" y="6096000"/>
            <a:ext cx="91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3" name="Oval 33">
            <a:extLst>
              <a:ext uri="{FF2B5EF4-FFF2-40B4-BE49-F238E27FC236}">
                <a16:creationId xmlns:a16="http://schemas.microsoft.com/office/drawing/2014/main" id="{9062EA8B-0BCE-8942-96EB-9FE91004763C}"/>
              </a:ext>
            </a:extLst>
          </p:cNvPr>
          <p:cNvSpPr>
            <a:spLocks noChangeArrowheads="1"/>
          </p:cNvSpPr>
          <p:nvPr/>
        </p:nvSpPr>
        <p:spPr bwMode="auto">
          <a:xfrm>
            <a:off x="6324600" y="5562600"/>
            <a:ext cx="4038600" cy="990600"/>
          </a:xfrm>
          <a:prstGeom prst="ellipse">
            <a:avLst/>
          </a:prstGeom>
          <a:solidFill>
            <a:schemeClr val="bg1"/>
          </a:solidFill>
          <a:ln w="28575">
            <a:solidFill>
              <a:schemeClr val="tx1"/>
            </a:solidFill>
            <a:round/>
            <a:headEnd/>
            <a:tailEnd/>
          </a:ln>
          <a:effectLst/>
        </p:spPr>
        <p:txBody>
          <a:bodyPr wrap="none" anchor="ctr"/>
          <a:lstStyle/>
          <a:p>
            <a:r>
              <a:rPr lang="en-US" altLang="en-US" dirty="0">
                <a:latin typeface="Verdana" panose="020B0604030504040204" pitchFamily="34" charset="0"/>
              </a:rPr>
              <a:t>Oil &amp; Water form a Solution</a:t>
            </a:r>
          </a:p>
          <a:p>
            <a:r>
              <a:rPr lang="en-US" altLang="en-US" dirty="0">
                <a:latin typeface="Verdana" panose="020B0604030504040204" pitchFamily="34" charset="0"/>
              </a:rPr>
              <a:t>And the Oil Hydrolyzes</a:t>
            </a:r>
          </a:p>
        </p:txBody>
      </p:sp>
      <p:sp>
        <p:nvSpPr>
          <p:cNvPr id="25634" name="Line 34">
            <a:extLst>
              <a:ext uri="{FF2B5EF4-FFF2-40B4-BE49-F238E27FC236}">
                <a16:creationId xmlns:a16="http://schemas.microsoft.com/office/drawing/2014/main" id="{5CC4EFF2-46FA-A741-BB1D-B942AEDDE3D8}"/>
              </a:ext>
            </a:extLst>
          </p:cNvPr>
          <p:cNvSpPr>
            <a:spLocks noChangeShapeType="1"/>
          </p:cNvSpPr>
          <p:nvPr/>
        </p:nvSpPr>
        <p:spPr bwMode="auto">
          <a:xfrm>
            <a:off x="4572000" y="5562600"/>
            <a:ext cx="12192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1373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033FFCD0-DD62-9940-B06A-BCFFA5944FBF}"/>
              </a:ext>
            </a:extLst>
          </p:cNvPr>
          <p:cNvSpPr>
            <a:spLocks noChangeArrowheads="1"/>
          </p:cNvSpPr>
          <p:nvPr/>
        </p:nvSpPr>
        <p:spPr bwMode="auto">
          <a:xfrm>
            <a:off x="1028700" y="296158"/>
            <a:ext cx="8229600" cy="6397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200" dirty="0">
                <a:solidFill>
                  <a:schemeClr val="accent1"/>
                </a:solidFill>
                <a:latin typeface="Verdana" panose="020B0604030504040204" pitchFamily="34" charset="0"/>
              </a:rPr>
              <a:t>Sources of Surfactants in Refined Oil</a:t>
            </a:r>
          </a:p>
        </p:txBody>
      </p:sp>
      <p:sp>
        <p:nvSpPr>
          <p:cNvPr id="19461" name="Text Box 5">
            <a:extLst>
              <a:ext uri="{FF2B5EF4-FFF2-40B4-BE49-F238E27FC236}">
                <a16:creationId xmlns:a16="http://schemas.microsoft.com/office/drawing/2014/main" id="{C8F8916E-9373-C442-855A-E55D9525B749}"/>
              </a:ext>
            </a:extLst>
          </p:cNvPr>
          <p:cNvSpPr txBox="1">
            <a:spLocks noChangeArrowheads="1"/>
          </p:cNvSpPr>
          <p:nvPr/>
        </p:nvSpPr>
        <p:spPr bwMode="auto">
          <a:xfrm>
            <a:off x="2133600" y="1600200"/>
            <a:ext cx="1905000" cy="36933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Verdana" panose="020B0604030504040204" pitchFamily="34" charset="0"/>
              </a:rPr>
              <a:t>Phospholipids</a:t>
            </a:r>
          </a:p>
        </p:txBody>
      </p:sp>
      <p:sp>
        <p:nvSpPr>
          <p:cNvPr id="19462" name="Text Box 6">
            <a:extLst>
              <a:ext uri="{FF2B5EF4-FFF2-40B4-BE49-F238E27FC236}">
                <a16:creationId xmlns:a16="http://schemas.microsoft.com/office/drawing/2014/main" id="{BA81ECDB-3AC9-0D47-B21F-008AE7EEDBAF}"/>
              </a:ext>
            </a:extLst>
          </p:cNvPr>
          <p:cNvSpPr txBox="1">
            <a:spLocks noChangeArrowheads="1"/>
          </p:cNvSpPr>
          <p:nvPr/>
        </p:nvSpPr>
        <p:spPr bwMode="auto">
          <a:xfrm>
            <a:off x="1719139" y="2743200"/>
            <a:ext cx="3005262" cy="36933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Verdana" panose="020B0604030504040204" pitchFamily="34" charset="0"/>
              </a:rPr>
              <a:t>Soap from Oil Refining</a:t>
            </a:r>
          </a:p>
        </p:txBody>
      </p:sp>
      <p:sp>
        <p:nvSpPr>
          <p:cNvPr id="19463" name="Text Box 7">
            <a:extLst>
              <a:ext uri="{FF2B5EF4-FFF2-40B4-BE49-F238E27FC236}">
                <a16:creationId xmlns:a16="http://schemas.microsoft.com/office/drawing/2014/main" id="{FB11B551-76AE-1247-B77D-15BDBCA7AF17}"/>
              </a:ext>
            </a:extLst>
          </p:cNvPr>
          <p:cNvSpPr txBox="1">
            <a:spLocks noChangeArrowheads="1"/>
          </p:cNvSpPr>
          <p:nvPr/>
        </p:nvSpPr>
        <p:spPr bwMode="auto">
          <a:xfrm>
            <a:off x="4114800" y="3886200"/>
            <a:ext cx="1524000" cy="36933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Verdana" panose="020B0604030504040204" pitchFamily="34" charset="0"/>
              </a:rPr>
              <a:t>Calcium</a:t>
            </a:r>
          </a:p>
        </p:txBody>
      </p:sp>
      <p:sp>
        <p:nvSpPr>
          <p:cNvPr id="19464" name="Text Box 8">
            <a:extLst>
              <a:ext uri="{FF2B5EF4-FFF2-40B4-BE49-F238E27FC236}">
                <a16:creationId xmlns:a16="http://schemas.microsoft.com/office/drawing/2014/main" id="{895DBE67-78DA-B04D-BD3F-027CBDB057DC}"/>
              </a:ext>
            </a:extLst>
          </p:cNvPr>
          <p:cNvSpPr txBox="1">
            <a:spLocks noChangeArrowheads="1"/>
          </p:cNvSpPr>
          <p:nvPr/>
        </p:nvSpPr>
        <p:spPr bwMode="auto">
          <a:xfrm>
            <a:off x="5638800" y="4876800"/>
            <a:ext cx="1524000" cy="36933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Verdana" panose="020B0604030504040204" pitchFamily="34" charset="0"/>
              </a:rPr>
              <a:t>Magnesium</a:t>
            </a:r>
          </a:p>
        </p:txBody>
      </p:sp>
      <p:sp>
        <p:nvSpPr>
          <p:cNvPr id="19465" name="Line 9">
            <a:extLst>
              <a:ext uri="{FF2B5EF4-FFF2-40B4-BE49-F238E27FC236}">
                <a16:creationId xmlns:a16="http://schemas.microsoft.com/office/drawing/2014/main" id="{60E57266-7325-2444-9DCB-BC26AB5B0BF4}"/>
              </a:ext>
            </a:extLst>
          </p:cNvPr>
          <p:cNvSpPr>
            <a:spLocks noChangeShapeType="1"/>
          </p:cNvSpPr>
          <p:nvPr/>
        </p:nvSpPr>
        <p:spPr bwMode="auto">
          <a:xfrm flipH="1">
            <a:off x="4038600" y="914400"/>
            <a:ext cx="1524000" cy="7620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6" name="Line 10">
            <a:extLst>
              <a:ext uri="{FF2B5EF4-FFF2-40B4-BE49-F238E27FC236}">
                <a16:creationId xmlns:a16="http://schemas.microsoft.com/office/drawing/2014/main" id="{7C2AB4FC-8DA7-C14C-B1D7-DFCCDEC588BF}"/>
              </a:ext>
            </a:extLst>
          </p:cNvPr>
          <p:cNvSpPr>
            <a:spLocks noChangeShapeType="1"/>
          </p:cNvSpPr>
          <p:nvPr/>
        </p:nvSpPr>
        <p:spPr bwMode="auto">
          <a:xfrm flipH="1">
            <a:off x="4191000" y="914400"/>
            <a:ext cx="1371600" cy="1828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11">
            <a:extLst>
              <a:ext uri="{FF2B5EF4-FFF2-40B4-BE49-F238E27FC236}">
                <a16:creationId xmlns:a16="http://schemas.microsoft.com/office/drawing/2014/main" id="{BDC120E2-DEFC-2D40-BA40-2FFBE9694E92}"/>
              </a:ext>
            </a:extLst>
          </p:cNvPr>
          <p:cNvSpPr>
            <a:spLocks noChangeShapeType="1"/>
          </p:cNvSpPr>
          <p:nvPr/>
        </p:nvSpPr>
        <p:spPr bwMode="auto">
          <a:xfrm flipH="1">
            <a:off x="4724400" y="990600"/>
            <a:ext cx="838200" cy="28956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8" name="Line 12">
            <a:extLst>
              <a:ext uri="{FF2B5EF4-FFF2-40B4-BE49-F238E27FC236}">
                <a16:creationId xmlns:a16="http://schemas.microsoft.com/office/drawing/2014/main" id="{C97F98CC-FE3F-FC4B-A3E4-058A053FCBA8}"/>
              </a:ext>
            </a:extLst>
          </p:cNvPr>
          <p:cNvSpPr>
            <a:spLocks noChangeShapeType="1"/>
          </p:cNvSpPr>
          <p:nvPr/>
        </p:nvSpPr>
        <p:spPr bwMode="auto">
          <a:xfrm>
            <a:off x="5562600" y="914400"/>
            <a:ext cx="685800" cy="3962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9" name="Text Box 13">
            <a:extLst>
              <a:ext uri="{FF2B5EF4-FFF2-40B4-BE49-F238E27FC236}">
                <a16:creationId xmlns:a16="http://schemas.microsoft.com/office/drawing/2014/main" id="{CA651E7B-77E2-CF45-BB60-73AF45E964EC}"/>
              </a:ext>
            </a:extLst>
          </p:cNvPr>
          <p:cNvSpPr txBox="1">
            <a:spLocks noChangeArrowheads="1"/>
          </p:cNvSpPr>
          <p:nvPr/>
        </p:nvSpPr>
        <p:spPr bwMode="auto">
          <a:xfrm>
            <a:off x="7086600" y="4267200"/>
            <a:ext cx="1981200" cy="36933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Verdana" panose="020B0604030504040204" pitchFamily="34" charset="0"/>
              </a:rPr>
              <a:t>Monoglycerides</a:t>
            </a:r>
          </a:p>
        </p:txBody>
      </p:sp>
      <p:sp>
        <p:nvSpPr>
          <p:cNvPr id="19470" name="Text Box 14">
            <a:extLst>
              <a:ext uri="{FF2B5EF4-FFF2-40B4-BE49-F238E27FC236}">
                <a16:creationId xmlns:a16="http://schemas.microsoft.com/office/drawing/2014/main" id="{8B83842E-17EF-3043-B02E-671E8A06C615}"/>
              </a:ext>
            </a:extLst>
          </p:cNvPr>
          <p:cNvSpPr txBox="1">
            <a:spLocks noChangeArrowheads="1"/>
          </p:cNvSpPr>
          <p:nvPr/>
        </p:nvSpPr>
        <p:spPr bwMode="auto">
          <a:xfrm>
            <a:off x="8229600" y="3505200"/>
            <a:ext cx="1752600" cy="369332"/>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Verdana" panose="020B0604030504040204" pitchFamily="34" charset="0"/>
              </a:rPr>
              <a:t>Diglycerides</a:t>
            </a:r>
          </a:p>
        </p:txBody>
      </p:sp>
      <p:sp>
        <p:nvSpPr>
          <p:cNvPr id="19471" name="Line 15">
            <a:extLst>
              <a:ext uri="{FF2B5EF4-FFF2-40B4-BE49-F238E27FC236}">
                <a16:creationId xmlns:a16="http://schemas.microsoft.com/office/drawing/2014/main" id="{B0577BA0-C651-F441-AC64-8E86DE8B7DC3}"/>
              </a:ext>
            </a:extLst>
          </p:cNvPr>
          <p:cNvSpPr>
            <a:spLocks noChangeShapeType="1"/>
          </p:cNvSpPr>
          <p:nvPr/>
        </p:nvSpPr>
        <p:spPr bwMode="auto">
          <a:xfrm>
            <a:off x="5562600" y="914400"/>
            <a:ext cx="2514600" cy="3352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72" name="Line 16">
            <a:extLst>
              <a:ext uri="{FF2B5EF4-FFF2-40B4-BE49-F238E27FC236}">
                <a16:creationId xmlns:a16="http://schemas.microsoft.com/office/drawing/2014/main" id="{29778726-8F0B-EB42-94D8-2692C60F3048}"/>
              </a:ext>
            </a:extLst>
          </p:cNvPr>
          <p:cNvSpPr>
            <a:spLocks noChangeShapeType="1"/>
          </p:cNvSpPr>
          <p:nvPr/>
        </p:nvSpPr>
        <p:spPr bwMode="auto">
          <a:xfrm>
            <a:off x="5562600" y="914400"/>
            <a:ext cx="3657600" cy="2590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73" name="Oval 17">
            <a:extLst>
              <a:ext uri="{FF2B5EF4-FFF2-40B4-BE49-F238E27FC236}">
                <a16:creationId xmlns:a16="http://schemas.microsoft.com/office/drawing/2014/main" id="{08493B58-1CB3-B944-99C7-6854EFC4632E}"/>
              </a:ext>
            </a:extLst>
          </p:cNvPr>
          <p:cNvSpPr>
            <a:spLocks noChangeArrowheads="1"/>
          </p:cNvSpPr>
          <p:nvPr/>
        </p:nvSpPr>
        <p:spPr bwMode="auto">
          <a:xfrm>
            <a:off x="5486400" y="914400"/>
            <a:ext cx="152400" cy="152400"/>
          </a:xfrm>
          <a:prstGeom prst="ellipse">
            <a:avLst/>
          </a:prstGeom>
          <a:solidFill>
            <a:schemeClr val="bg1"/>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extBox 1">
            <a:extLst>
              <a:ext uri="{FF2B5EF4-FFF2-40B4-BE49-F238E27FC236}">
                <a16:creationId xmlns:a16="http://schemas.microsoft.com/office/drawing/2014/main" id="{8E3BF834-AA04-1C46-A125-FF6FBA08CC2F}"/>
              </a:ext>
            </a:extLst>
          </p:cNvPr>
          <p:cNvSpPr txBox="1"/>
          <p:nvPr/>
        </p:nvSpPr>
        <p:spPr>
          <a:xfrm>
            <a:off x="2731272" y="3361442"/>
            <a:ext cx="1836752" cy="369332"/>
          </a:xfrm>
          <a:prstGeom prst="rect">
            <a:avLst/>
          </a:prstGeom>
          <a:noFill/>
          <a:ln w="38100">
            <a:solidFill>
              <a:srgbClr val="FF0000"/>
            </a:solidFill>
          </a:ln>
        </p:spPr>
        <p:txBody>
          <a:bodyPr wrap="square" rtlCol="0">
            <a:spAutoFit/>
          </a:bodyPr>
          <a:lstStyle/>
          <a:p>
            <a:r>
              <a:rPr lang="en-US" dirty="0"/>
              <a:t>Poor Sanitation</a:t>
            </a:r>
          </a:p>
        </p:txBody>
      </p:sp>
      <p:cxnSp>
        <p:nvCxnSpPr>
          <p:cNvPr id="9" name="Straight Connector 8">
            <a:extLst>
              <a:ext uri="{FF2B5EF4-FFF2-40B4-BE49-F238E27FC236}">
                <a16:creationId xmlns:a16="http://schemas.microsoft.com/office/drawing/2014/main" id="{DBAF1EEA-AAAD-0C40-8C5F-A3522672F93C}"/>
              </a:ext>
            </a:extLst>
          </p:cNvPr>
          <p:cNvCxnSpPr>
            <a:cxnSpLocks/>
            <a:stCxn id="19473" idx="3"/>
          </p:cNvCxnSpPr>
          <p:nvPr/>
        </p:nvCxnSpPr>
        <p:spPr>
          <a:xfrm flipH="1">
            <a:off x="4568024" y="1044482"/>
            <a:ext cx="940694" cy="1698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60A0F7-F439-6A49-9B37-84D7E7E2530C}"/>
              </a:ext>
            </a:extLst>
          </p:cNvPr>
          <p:cNvCxnSpPr>
            <a:cxnSpLocks/>
          </p:cNvCxnSpPr>
          <p:nvPr/>
        </p:nvCxnSpPr>
        <p:spPr>
          <a:xfrm flipH="1">
            <a:off x="4301656" y="3167211"/>
            <a:ext cx="115121" cy="194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94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2927C8-4BB9-214D-8353-769D8595C032}"/>
              </a:ext>
            </a:extLst>
          </p:cNvPr>
          <p:cNvSpPr>
            <a:spLocks noGrp="1"/>
          </p:cNvSpPr>
          <p:nvPr>
            <p:ph type="dt" sz="half" idx="10"/>
          </p:nvPr>
        </p:nvSpPr>
        <p:spPr/>
        <p:txBody>
          <a:bodyPr/>
          <a:lstStyle/>
          <a:p>
            <a:r>
              <a:rPr lang="en-US"/>
              <a:t>12/06/2018</a:t>
            </a:r>
            <a:endParaRPr lang="en-US" dirty="0"/>
          </a:p>
        </p:txBody>
      </p:sp>
      <p:sp>
        <p:nvSpPr>
          <p:cNvPr id="3" name="Footer Placeholder 2">
            <a:extLst>
              <a:ext uri="{FF2B5EF4-FFF2-40B4-BE49-F238E27FC236}">
                <a16:creationId xmlns:a16="http://schemas.microsoft.com/office/drawing/2014/main" id="{F295E1C8-8930-F846-AB72-4594875517EE}"/>
              </a:ext>
            </a:extLst>
          </p:cNvPr>
          <p:cNvSpPr>
            <a:spLocks noGrp="1"/>
          </p:cNvSpPr>
          <p:nvPr>
            <p:ph type="ftr" sz="quarter" idx="11"/>
          </p:nvPr>
        </p:nvSpPr>
        <p:spPr/>
        <p:txBody>
          <a:bodyPr/>
          <a:lstStyle/>
          <a:p>
            <a:r>
              <a:rPr lang="en-US"/>
              <a:t>M. K. Gupta, M G Edible Oil Consulting</a:t>
            </a:r>
            <a:endParaRPr lang="en-US" dirty="0"/>
          </a:p>
        </p:txBody>
      </p:sp>
      <p:sp>
        <p:nvSpPr>
          <p:cNvPr id="4" name="Slide Number Placeholder 3">
            <a:extLst>
              <a:ext uri="{FF2B5EF4-FFF2-40B4-BE49-F238E27FC236}">
                <a16:creationId xmlns:a16="http://schemas.microsoft.com/office/drawing/2014/main" id="{2FA37659-D795-944A-9F5B-11D9F7AFDE8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5">
            <a:extLst>
              <a:ext uri="{FF2B5EF4-FFF2-40B4-BE49-F238E27FC236}">
                <a16:creationId xmlns:a16="http://schemas.microsoft.com/office/drawing/2014/main" id="{AAD1987F-3AD7-844A-AAD6-1289BBCFE8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0078" y="1065475"/>
            <a:ext cx="5780598" cy="4675367"/>
          </a:xfrm>
          <a:prstGeom prst="rect">
            <a:avLst/>
          </a:prstGeom>
          <a:noFill/>
          <a:ln>
            <a:noFill/>
          </a:ln>
        </p:spPr>
      </p:pic>
      <p:sp>
        <p:nvSpPr>
          <p:cNvPr id="7" name="TextBox 6">
            <a:extLst>
              <a:ext uri="{FF2B5EF4-FFF2-40B4-BE49-F238E27FC236}">
                <a16:creationId xmlns:a16="http://schemas.microsoft.com/office/drawing/2014/main" id="{05497837-CDEB-3D4D-B004-641A348B373F}"/>
              </a:ext>
            </a:extLst>
          </p:cNvPr>
          <p:cNvSpPr txBox="1"/>
          <p:nvPr/>
        </p:nvSpPr>
        <p:spPr>
          <a:xfrm>
            <a:off x="445273" y="135172"/>
            <a:ext cx="8953169" cy="707886"/>
          </a:xfrm>
          <a:prstGeom prst="rect">
            <a:avLst/>
          </a:prstGeom>
          <a:noFill/>
        </p:spPr>
        <p:txBody>
          <a:bodyPr wrap="square" rtlCol="0">
            <a:spAutoFit/>
          </a:bodyPr>
          <a:lstStyle/>
          <a:p>
            <a:pPr algn="ctr"/>
            <a:r>
              <a:rPr lang="en-US" sz="4000" dirty="0">
                <a:solidFill>
                  <a:schemeClr val="accent1"/>
                </a:solidFill>
              </a:rPr>
              <a:t>A Layer of Soap Floating on Fryer Oil </a:t>
            </a:r>
          </a:p>
        </p:txBody>
      </p:sp>
    </p:spTree>
    <p:extLst>
      <p:ext uri="{BB962C8B-B14F-4D97-AF65-F5344CB8AC3E}">
        <p14:creationId xmlns:p14="http://schemas.microsoft.com/office/powerpoint/2010/main" val="360476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B8644-84CB-4948-9BF4-8E32287BA591}"/>
              </a:ext>
            </a:extLst>
          </p:cNvPr>
          <p:cNvSpPr>
            <a:spLocks noGrp="1"/>
          </p:cNvSpPr>
          <p:nvPr>
            <p:ph type="title"/>
          </p:nvPr>
        </p:nvSpPr>
        <p:spPr>
          <a:xfrm>
            <a:off x="174099" y="516614"/>
            <a:ext cx="9601200" cy="889000"/>
          </a:xfrm>
        </p:spPr>
        <p:txBody>
          <a:bodyPr>
            <a:normAutofit/>
          </a:bodyPr>
          <a:lstStyle/>
          <a:p>
            <a:pPr algn="ctr"/>
            <a:r>
              <a:rPr lang="en-US" dirty="0"/>
              <a:t>To Minimize Hydrolysis in Fresh Frying Oils</a:t>
            </a:r>
          </a:p>
        </p:txBody>
      </p:sp>
      <p:sp>
        <p:nvSpPr>
          <p:cNvPr id="2" name="Date Placeholder 1">
            <a:extLst>
              <a:ext uri="{FF2B5EF4-FFF2-40B4-BE49-F238E27FC236}">
                <a16:creationId xmlns:a16="http://schemas.microsoft.com/office/drawing/2014/main" id="{D66DA614-B7BE-D041-874C-4EDFD5F6FF71}"/>
              </a:ext>
            </a:extLst>
          </p:cNvPr>
          <p:cNvSpPr>
            <a:spLocks noGrp="1"/>
          </p:cNvSpPr>
          <p:nvPr>
            <p:ph type="dt" sz="half" idx="10"/>
          </p:nvPr>
        </p:nvSpPr>
        <p:spPr/>
        <p:txBody>
          <a:bodyPr/>
          <a:lstStyle/>
          <a:p>
            <a:r>
              <a:rPr lang="en-US" dirty="0"/>
              <a:t>5/05/18</a:t>
            </a:r>
          </a:p>
        </p:txBody>
      </p:sp>
      <p:sp>
        <p:nvSpPr>
          <p:cNvPr id="3" name="Footer Placeholder 2">
            <a:extLst>
              <a:ext uri="{FF2B5EF4-FFF2-40B4-BE49-F238E27FC236}">
                <a16:creationId xmlns:a16="http://schemas.microsoft.com/office/drawing/2014/main" id="{A7933E57-DC94-D540-BFA0-5B9E40986842}"/>
              </a:ext>
            </a:extLst>
          </p:cNvPr>
          <p:cNvSpPr>
            <a:spLocks noGrp="1"/>
          </p:cNvSpPr>
          <p:nvPr>
            <p:ph type="ftr" sz="quarter" idx="11"/>
          </p:nvPr>
        </p:nvSpPr>
        <p:spPr/>
        <p:txBody>
          <a:bodyPr/>
          <a:lstStyle/>
          <a:p>
            <a:r>
              <a:rPr lang="en-US" dirty="0"/>
              <a:t>MONOJ K GUPTA</a:t>
            </a:r>
          </a:p>
        </p:txBody>
      </p:sp>
      <p:sp>
        <p:nvSpPr>
          <p:cNvPr id="4" name="Slide Number Placeholder 3">
            <a:extLst>
              <a:ext uri="{FF2B5EF4-FFF2-40B4-BE49-F238E27FC236}">
                <a16:creationId xmlns:a16="http://schemas.microsoft.com/office/drawing/2014/main" id="{74EC3C3D-AB75-FA4A-92E6-72489BA90978}"/>
              </a:ext>
            </a:extLst>
          </p:cNvPr>
          <p:cNvSpPr>
            <a:spLocks noGrp="1"/>
          </p:cNvSpPr>
          <p:nvPr>
            <p:ph type="sldNum" sz="quarter" idx="12"/>
          </p:nvPr>
        </p:nvSpPr>
        <p:spPr/>
        <p:txBody>
          <a:bodyPr/>
          <a:lstStyle/>
          <a:p>
            <a:fld id="{69E57DC2-970A-4B3E-BB1C-7A09969E49DF}" type="slidenum">
              <a:rPr lang="en-US" smtClean="0"/>
              <a:t>23</a:t>
            </a:fld>
            <a:endParaRPr lang="en-US" dirty="0"/>
          </a:p>
        </p:txBody>
      </p:sp>
      <p:graphicFrame>
        <p:nvGraphicFramePr>
          <p:cNvPr id="6" name="Table 5">
            <a:extLst>
              <a:ext uri="{FF2B5EF4-FFF2-40B4-BE49-F238E27FC236}">
                <a16:creationId xmlns:a16="http://schemas.microsoft.com/office/drawing/2014/main" id="{93D214C1-5DAD-A04D-9A81-A4A5EC097C8B}"/>
              </a:ext>
            </a:extLst>
          </p:cNvPr>
          <p:cNvGraphicFramePr>
            <a:graphicFrameLocks noGrp="1"/>
          </p:cNvGraphicFramePr>
          <p:nvPr>
            <p:extLst>
              <p:ext uri="{D42A27DB-BD31-4B8C-83A1-F6EECF244321}">
                <p14:modId xmlns:p14="http://schemas.microsoft.com/office/powerpoint/2010/main" val="2444971062"/>
              </p:ext>
            </p:extLst>
          </p:nvPr>
        </p:nvGraphicFramePr>
        <p:xfrm>
          <a:off x="1701138" y="1690094"/>
          <a:ext cx="7081520" cy="4253652"/>
        </p:xfrm>
        <a:graphic>
          <a:graphicData uri="http://schemas.openxmlformats.org/drawingml/2006/table">
            <a:tbl>
              <a:tblPr>
                <a:tableStyleId>{5C22544A-7EE6-4342-B048-85BDC9FD1C3A}</a:tableStyleId>
              </a:tblPr>
              <a:tblGrid>
                <a:gridCol w="3434080">
                  <a:extLst>
                    <a:ext uri="{9D8B030D-6E8A-4147-A177-3AD203B41FA5}">
                      <a16:colId xmlns:a16="http://schemas.microsoft.com/office/drawing/2014/main" val="2693595684"/>
                    </a:ext>
                  </a:extLst>
                </a:gridCol>
                <a:gridCol w="3647440">
                  <a:extLst>
                    <a:ext uri="{9D8B030D-6E8A-4147-A177-3AD203B41FA5}">
                      <a16:colId xmlns:a16="http://schemas.microsoft.com/office/drawing/2014/main" val="4168750937"/>
                    </a:ext>
                  </a:extLst>
                </a:gridCol>
              </a:tblGrid>
              <a:tr h="663786">
                <a:tc>
                  <a:txBody>
                    <a:bodyPr/>
                    <a:lstStyle/>
                    <a:p>
                      <a:pPr marL="0" marR="0">
                        <a:spcBef>
                          <a:spcPts val="0"/>
                        </a:spcBef>
                        <a:spcAft>
                          <a:spcPts val="300"/>
                        </a:spcAft>
                      </a:pPr>
                      <a:r>
                        <a:rPr lang="en-US" sz="2400" b="0" dirty="0">
                          <a:effectLst/>
                        </a:rPr>
                        <a:t>● </a:t>
                      </a:r>
                      <a:r>
                        <a:rPr lang="en-US" sz="2400" b="1" dirty="0">
                          <a:effectLst/>
                        </a:rPr>
                        <a:t>Phosphorus</a:t>
                      </a: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&lt;0.5 ppm     Not&gt;1.0 ppm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3058253"/>
                  </a:ext>
                </a:extLst>
              </a:tr>
              <a:tr h="663786">
                <a:tc>
                  <a:txBody>
                    <a:bodyPr/>
                    <a:lstStyle/>
                    <a:p>
                      <a:pPr marL="0" marR="0">
                        <a:spcBef>
                          <a:spcPts val="0"/>
                        </a:spcBef>
                        <a:spcAft>
                          <a:spcPts val="300"/>
                        </a:spcAft>
                      </a:pPr>
                      <a:r>
                        <a:rPr lang="en-US" sz="2400" b="1" dirty="0">
                          <a:effectLst/>
                        </a:rPr>
                        <a:t>● Calcium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&lt;0.2 ppm     Not&gt;0.5 ppm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8482137"/>
                  </a:ext>
                </a:extLst>
              </a:tr>
              <a:tr h="663786">
                <a:tc>
                  <a:txBody>
                    <a:bodyPr/>
                    <a:lstStyle/>
                    <a:p>
                      <a:pPr marL="0" marR="0">
                        <a:spcBef>
                          <a:spcPts val="0"/>
                        </a:spcBef>
                        <a:spcAft>
                          <a:spcPts val="300"/>
                        </a:spcAft>
                      </a:pPr>
                      <a:r>
                        <a:rPr lang="en-US" sz="2400" b="1" dirty="0">
                          <a:effectLst/>
                        </a:rPr>
                        <a:t>● Magnesium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&lt;0.2 ppm     Not&gt;0.5 ppm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2447351"/>
                  </a:ext>
                </a:extLst>
              </a:tr>
              <a:tr h="663786">
                <a:tc>
                  <a:txBody>
                    <a:bodyPr/>
                    <a:lstStyle/>
                    <a:p>
                      <a:pPr marL="0" marR="0">
                        <a:spcBef>
                          <a:spcPts val="0"/>
                        </a:spcBef>
                        <a:spcAft>
                          <a:spcPts val="300"/>
                        </a:spcAft>
                      </a:pPr>
                      <a:r>
                        <a:rPr lang="en-US" sz="2400" b="1" dirty="0">
                          <a:effectLst/>
                        </a:rPr>
                        <a:t>● Sodium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&lt;0.2 ppm     Not&gt;0.5 ppm</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506736"/>
                  </a:ext>
                </a:extLst>
              </a:tr>
              <a:tr h="663786">
                <a:tc>
                  <a:txBody>
                    <a:bodyPr/>
                    <a:lstStyle/>
                    <a:p>
                      <a:pPr marL="0" marR="0">
                        <a:spcBef>
                          <a:spcPts val="0"/>
                        </a:spcBef>
                        <a:spcAft>
                          <a:spcPts val="300"/>
                        </a:spcAft>
                      </a:pPr>
                      <a:r>
                        <a:rPr lang="en-US" sz="2400" b="1" dirty="0">
                          <a:effectLst/>
                        </a:rPr>
                        <a:t>● Diacylglycerides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&lt;1.5%</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7916953"/>
                  </a:ext>
                </a:extLst>
              </a:tr>
              <a:tr h="663786">
                <a:tc>
                  <a:txBody>
                    <a:bodyPr/>
                    <a:lstStyle/>
                    <a:p>
                      <a:pPr marL="0" marR="0">
                        <a:spcBef>
                          <a:spcPts val="0"/>
                        </a:spcBef>
                        <a:spcAft>
                          <a:spcPts val="300"/>
                        </a:spcAft>
                      </a:pPr>
                      <a:r>
                        <a:rPr lang="en-US" sz="2400" b="1" dirty="0">
                          <a:effectLst/>
                        </a:rPr>
                        <a:t>● </a:t>
                      </a:r>
                      <a:r>
                        <a:rPr lang="en-US" sz="2400" b="1" dirty="0" err="1">
                          <a:effectLst/>
                        </a:rPr>
                        <a:t>Monoacylglycerides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&lt;0.4%</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7266117"/>
                  </a:ext>
                </a:extLst>
              </a:tr>
            </a:tbl>
          </a:graphicData>
        </a:graphic>
      </p:graphicFrame>
    </p:spTree>
    <p:extLst>
      <p:ext uri="{BB962C8B-B14F-4D97-AF65-F5344CB8AC3E}">
        <p14:creationId xmlns:p14="http://schemas.microsoft.com/office/powerpoint/2010/main" val="65682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532" y="530087"/>
            <a:ext cx="8596668" cy="866912"/>
          </a:xfrm>
        </p:spPr>
        <p:txBody>
          <a:bodyPr/>
          <a:lstStyle/>
          <a:p>
            <a:pPr algn="ctr"/>
            <a:r>
              <a:rPr lang="en-US" dirty="0"/>
              <a:t>Requisites for Autoxidation</a:t>
            </a:r>
          </a:p>
        </p:txBody>
      </p:sp>
      <p:graphicFrame>
        <p:nvGraphicFramePr>
          <p:cNvPr id="4" name="Diagram 3"/>
          <p:cNvGraphicFramePr/>
          <p:nvPr>
            <p:extLst>
              <p:ext uri="{D42A27DB-BD31-4B8C-83A1-F6EECF244321}">
                <p14:modId xmlns:p14="http://schemas.microsoft.com/office/powerpoint/2010/main" val="3432334815"/>
              </p:ext>
            </p:extLst>
          </p:nvPr>
        </p:nvGraphicFramePr>
        <p:xfrm>
          <a:off x="2525424" y="1396999"/>
          <a:ext cx="6581602" cy="428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2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97E725-C3BD-C347-9F31-09EF4DF0A225}"/>
              </a:ext>
            </a:extLst>
          </p:cNvPr>
          <p:cNvSpPr>
            <a:spLocks noGrp="1"/>
          </p:cNvSpPr>
          <p:nvPr>
            <p:ph type="dt" sz="half" idx="10"/>
          </p:nvPr>
        </p:nvSpPr>
        <p:spPr/>
        <p:txBody>
          <a:bodyPr/>
          <a:lstStyle/>
          <a:p>
            <a:r>
              <a:rPr lang="en-US" dirty="0"/>
              <a:t>12/06/2018</a:t>
            </a:r>
          </a:p>
        </p:txBody>
      </p:sp>
      <p:sp>
        <p:nvSpPr>
          <p:cNvPr id="4" name="Footer Placeholder 3">
            <a:extLst>
              <a:ext uri="{FF2B5EF4-FFF2-40B4-BE49-F238E27FC236}">
                <a16:creationId xmlns:a16="http://schemas.microsoft.com/office/drawing/2014/main" id="{1B23638E-274E-7A4E-840D-34275C9683BC}"/>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B2E45D7A-F3A3-DA4B-B19F-C619E49BCBAB}"/>
              </a:ext>
            </a:extLst>
          </p:cNvPr>
          <p:cNvSpPr>
            <a:spLocks noGrp="1"/>
          </p:cNvSpPr>
          <p:nvPr>
            <p:ph type="sldNum" sz="quarter" idx="12"/>
          </p:nvPr>
        </p:nvSpPr>
        <p:spPr/>
        <p:txBody>
          <a:bodyPr/>
          <a:lstStyle/>
          <a:p>
            <a:fld id="{D57F1E4F-1CFF-5643-939E-217C01CDF565}" type="slidenum">
              <a:rPr lang="en-US" smtClean="0"/>
              <a:pPr/>
              <a:t>25</a:t>
            </a:fld>
            <a:endParaRPr lang="en-US" dirty="0"/>
          </a:p>
        </p:txBody>
      </p:sp>
      <p:grpSp>
        <p:nvGrpSpPr>
          <p:cNvPr id="6" name="Group 5">
            <a:extLst>
              <a:ext uri="{FF2B5EF4-FFF2-40B4-BE49-F238E27FC236}">
                <a16:creationId xmlns:a16="http://schemas.microsoft.com/office/drawing/2014/main" id="{6F1A373C-B9AA-7D43-B58F-AB0C3A15C2E2}"/>
              </a:ext>
            </a:extLst>
          </p:cNvPr>
          <p:cNvGrpSpPr/>
          <p:nvPr/>
        </p:nvGrpSpPr>
        <p:grpSpPr>
          <a:xfrm>
            <a:off x="588397" y="1161012"/>
            <a:ext cx="2247827" cy="790680"/>
            <a:chOff x="803" y="103450"/>
            <a:chExt cx="3133331" cy="1879998"/>
          </a:xfrm>
          <a:solidFill>
            <a:schemeClr val="bg1"/>
          </a:solidFill>
        </p:grpSpPr>
        <p:sp>
          <p:nvSpPr>
            <p:cNvPr id="7" name="Rectangle 6">
              <a:extLst>
                <a:ext uri="{FF2B5EF4-FFF2-40B4-BE49-F238E27FC236}">
                  <a16:creationId xmlns:a16="http://schemas.microsoft.com/office/drawing/2014/main" id="{6B6D5713-5925-234D-B96A-F011BA466F0B}"/>
                </a:ext>
              </a:extLst>
            </p:cNvPr>
            <p:cNvSpPr/>
            <p:nvPr/>
          </p:nvSpPr>
          <p:spPr>
            <a:xfrm>
              <a:off x="803" y="103450"/>
              <a:ext cx="3133331" cy="1879998"/>
            </a:xfrm>
            <a:prstGeom prst="rect">
              <a:avLst/>
            </a:prstGeom>
            <a:grpFill/>
            <a:ln w="28575">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B5847107-528E-E240-A652-CDE577FA6FCD}"/>
                </a:ext>
              </a:extLst>
            </p:cNvPr>
            <p:cNvSpPr txBox="1"/>
            <p:nvPr/>
          </p:nvSpPr>
          <p:spPr>
            <a:xfrm>
              <a:off x="803" y="103450"/>
              <a:ext cx="3133331" cy="1879998"/>
            </a:xfrm>
            <a:prstGeom prst="rect">
              <a:avLst/>
            </a:prstGeom>
            <a:grpFill/>
            <a:ln w="285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2000" b="1" kern="1200" dirty="0">
                  <a:solidFill>
                    <a:schemeClr val="tx1"/>
                  </a:solidFill>
                </a:rPr>
                <a:t>Unsaturated Fatty Acids</a:t>
              </a:r>
            </a:p>
          </p:txBody>
        </p:sp>
      </p:grpSp>
      <p:sp>
        <p:nvSpPr>
          <p:cNvPr id="9" name="TextBox 8">
            <a:extLst>
              <a:ext uri="{FF2B5EF4-FFF2-40B4-BE49-F238E27FC236}">
                <a16:creationId xmlns:a16="http://schemas.microsoft.com/office/drawing/2014/main" id="{83AB9B17-C7E2-3F46-BAAA-94E251002A0F}"/>
              </a:ext>
            </a:extLst>
          </p:cNvPr>
          <p:cNvSpPr txBox="1"/>
          <p:nvPr/>
        </p:nvSpPr>
        <p:spPr>
          <a:xfrm>
            <a:off x="2938197" y="1188610"/>
            <a:ext cx="254442" cy="707886"/>
          </a:xfrm>
          <a:prstGeom prst="rect">
            <a:avLst/>
          </a:prstGeom>
          <a:noFill/>
        </p:spPr>
        <p:txBody>
          <a:bodyPr wrap="square" rtlCol="0">
            <a:spAutoFit/>
          </a:bodyPr>
          <a:lstStyle/>
          <a:p>
            <a:r>
              <a:rPr lang="en-US" sz="4000" dirty="0"/>
              <a:t>+</a:t>
            </a:r>
          </a:p>
        </p:txBody>
      </p:sp>
      <p:grpSp>
        <p:nvGrpSpPr>
          <p:cNvPr id="10" name="Group 9">
            <a:extLst>
              <a:ext uri="{FF2B5EF4-FFF2-40B4-BE49-F238E27FC236}">
                <a16:creationId xmlns:a16="http://schemas.microsoft.com/office/drawing/2014/main" id="{6570A384-F728-F245-925A-B15FB6171C31}"/>
              </a:ext>
            </a:extLst>
          </p:cNvPr>
          <p:cNvGrpSpPr/>
          <p:nvPr/>
        </p:nvGrpSpPr>
        <p:grpSpPr>
          <a:xfrm>
            <a:off x="3514477" y="1161012"/>
            <a:ext cx="2654729" cy="790680"/>
            <a:chOff x="3447467" y="2296782"/>
            <a:chExt cx="3144390" cy="1947991"/>
          </a:xfrm>
          <a:solidFill>
            <a:schemeClr val="bg1"/>
          </a:solidFill>
        </p:grpSpPr>
        <p:sp>
          <p:nvSpPr>
            <p:cNvPr id="11" name="Rectangle 10">
              <a:extLst>
                <a:ext uri="{FF2B5EF4-FFF2-40B4-BE49-F238E27FC236}">
                  <a16:creationId xmlns:a16="http://schemas.microsoft.com/office/drawing/2014/main" id="{D58F7822-0935-C048-8BA7-57D49F05622D}"/>
                </a:ext>
              </a:extLst>
            </p:cNvPr>
            <p:cNvSpPr/>
            <p:nvPr/>
          </p:nvSpPr>
          <p:spPr>
            <a:xfrm>
              <a:off x="3447467" y="2296782"/>
              <a:ext cx="3133331" cy="1879998"/>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37B76479-FAAB-5146-AF0F-7088B9728BA4}"/>
                </a:ext>
              </a:extLst>
            </p:cNvPr>
            <p:cNvSpPr txBox="1"/>
            <p:nvPr/>
          </p:nvSpPr>
          <p:spPr>
            <a:xfrm>
              <a:off x="3458526" y="2364775"/>
              <a:ext cx="3133331" cy="1879998"/>
            </a:xfrm>
            <a:prstGeom prst="rect">
              <a:avLst/>
            </a:prstGeom>
            <a:grpFill/>
            <a:ln w="285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2000" b="1" kern="1200" dirty="0">
                  <a:solidFill>
                    <a:srgbClr val="000000"/>
                  </a:solidFill>
                </a:rPr>
                <a:t>Metal Ion (Iron)</a:t>
              </a:r>
            </a:p>
          </p:txBody>
        </p:sp>
      </p:grpSp>
      <p:cxnSp>
        <p:nvCxnSpPr>
          <p:cNvPr id="14" name="Straight Arrow Connector 13">
            <a:extLst>
              <a:ext uri="{FF2B5EF4-FFF2-40B4-BE49-F238E27FC236}">
                <a16:creationId xmlns:a16="http://schemas.microsoft.com/office/drawing/2014/main" id="{6B6E1E39-E0D4-E847-A883-829E1A24CEDA}"/>
              </a:ext>
            </a:extLst>
          </p:cNvPr>
          <p:cNvCxnSpPr/>
          <p:nvPr/>
        </p:nvCxnSpPr>
        <p:spPr>
          <a:xfrm>
            <a:off x="6313336" y="1542553"/>
            <a:ext cx="4452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ight Arrow 14">
            <a:extLst>
              <a:ext uri="{FF2B5EF4-FFF2-40B4-BE49-F238E27FC236}">
                <a16:creationId xmlns:a16="http://schemas.microsoft.com/office/drawing/2014/main" id="{9DD4E165-1805-C54B-AC3C-A78387621F70}"/>
              </a:ext>
            </a:extLst>
          </p:cNvPr>
          <p:cNvSpPr/>
          <p:nvPr/>
        </p:nvSpPr>
        <p:spPr>
          <a:xfrm>
            <a:off x="6313336" y="1327835"/>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AB499B-8506-D346-B2E4-4B61C2EA3FB2}"/>
              </a:ext>
            </a:extLst>
          </p:cNvPr>
          <p:cNvSpPr txBox="1"/>
          <p:nvPr/>
        </p:nvSpPr>
        <p:spPr>
          <a:xfrm>
            <a:off x="7301081" y="1300237"/>
            <a:ext cx="1972921" cy="707886"/>
          </a:xfrm>
          <a:prstGeom prst="rect">
            <a:avLst/>
          </a:prstGeom>
          <a:solidFill>
            <a:schemeClr val="bg1"/>
          </a:solidFill>
          <a:ln w="28575">
            <a:solidFill>
              <a:schemeClr val="tx1"/>
            </a:solidFill>
          </a:ln>
        </p:spPr>
        <p:txBody>
          <a:bodyPr wrap="square" rtlCol="0">
            <a:spAutoFit/>
          </a:bodyPr>
          <a:lstStyle/>
          <a:p>
            <a:pPr algn="ctr"/>
            <a:r>
              <a:rPr lang="en-US" sz="2000" dirty="0"/>
              <a:t>Free Alkyl Radical</a:t>
            </a:r>
          </a:p>
        </p:txBody>
      </p:sp>
      <p:sp>
        <p:nvSpPr>
          <p:cNvPr id="17" name="TextBox 16">
            <a:extLst>
              <a:ext uri="{FF2B5EF4-FFF2-40B4-BE49-F238E27FC236}">
                <a16:creationId xmlns:a16="http://schemas.microsoft.com/office/drawing/2014/main" id="{9E7084AB-85F8-7B4A-9DB0-72ED0B437E47}"/>
              </a:ext>
            </a:extLst>
          </p:cNvPr>
          <p:cNvSpPr txBox="1"/>
          <p:nvPr/>
        </p:nvSpPr>
        <p:spPr>
          <a:xfrm>
            <a:off x="677334" y="2621479"/>
            <a:ext cx="1972921" cy="707886"/>
          </a:xfrm>
          <a:prstGeom prst="rect">
            <a:avLst/>
          </a:prstGeom>
          <a:solidFill>
            <a:schemeClr val="bg1"/>
          </a:solidFill>
          <a:ln w="28575">
            <a:solidFill>
              <a:schemeClr val="tx1"/>
            </a:solidFill>
          </a:ln>
        </p:spPr>
        <p:txBody>
          <a:bodyPr wrap="square" rtlCol="0">
            <a:spAutoFit/>
          </a:bodyPr>
          <a:lstStyle/>
          <a:p>
            <a:pPr algn="ctr"/>
            <a:r>
              <a:rPr lang="en-US" sz="2000" dirty="0"/>
              <a:t>Free Alkyl Radical</a:t>
            </a:r>
          </a:p>
        </p:txBody>
      </p:sp>
      <p:sp>
        <p:nvSpPr>
          <p:cNvPr id="18" name="TextBox 17">
            <a:extLst>
              <a:ext uri="{FF2B5EF4-FFF2-40B4-BE49-F238E27FC236}">
                <a16:creationId xmlns:a16="http://schemas.microsoft.com/office/drawing/2014/main" id="{90B8FF8C-3AEF-7F43-A3A1-77BBBEC648D3}"/>
              </a:ext>
            </a:extLst>
          </p:cNvPr>
          <p:cNvSpPr txBox="1"/>
          <p:nvPr/>
        </p:nvSpPr>
        <p:spPr>
          <a:xfrm>
            <a:off x="2840389" y="2509851"/>
            <a:ext cx="352249" cy="707886"/>
          </a:xfrm>
          <a:prstGeom prst="rect">
            <a:avLst/>
          </a:prstGeom>
          <a:noFill/>
        </p:spPr>
        <p:txBody>
          <a:bodyPr wrap="square" rtlCol="0">
            <a:spAutoFit/>
          </a:bodyPr>
          <a:lstStyle/>
          <a:p>
            <a:r>
              <a:rPr lang="en-US" sz="4000" dirty="0"/>
              <a:t>+</a:t>
            </a:r>
          </a:p>
        </p:txBody>
      </p:sp>
      <p:sp>
        <p:nvSpPr>
          <p:cNvPr id="19" name="TextBox 18">
            <a:extLst>
              <a:ext uri="{FF2B5EF4-FFF2-40B4-BE49-F238E27FC236}">
                <a16:creationId xmlns:a16="http://schemas.microsoft.com/office/drawing/2014/main" id="{B67FC4FE-C694-C848-B40E-1AA4238E5E38}"/>
              </a:ext>
            </a:extLst>
          </p:cNvPr>
          <p:cNvSpPr txBox="1"/>
          <p:nvPr/>
        </p:nvSpPr>
        <p:spPr>
          <a:xfrm>
            <a:off x="3514477" y="2694027"/>
            <a:ext cx="2645392" cy="369332"/>
          </a:xfrm>
          <a:prstGeom prst="rect">
            <a:avLst/>
          </a:prstGeom>
          <a:solidFill>
            <a:schemeClr val="bg1"/>
          </a:solidFill>
          <a:ln w="28575">
            <a:solidFill>
              <a:schemeClr val="tx1"/>
            </a:solidFill>
          </a:ln>
        </p:spPr>
        <p:txBody>
          <a:bodyPr wrap="square" rtlCol="0">
            <a:spAutoFit/>
          </a:bodyPr>
          <a:lstStyle/>
          <a:p>
            <a:pPr algn="ctr"/>
            <a:r>
              <a:rPr lang="en-US" dirty="0"/>
              <a:t>Oxygen</a:t>
            </a:r>
          </a:p>
        </p:txBody>
      </p:sp>
      <p:sp>
        <p:nvSpPr>
          <p:cNvPr id="20" name="Right Arrow 19">
            <a:extLst>
              <a:ext uri="{FF2B5EF4-FFF2-40B4-BE49-F238E27FC236}">
                <a16:creationId xmlns:a16="http://schemas.microsoft.com/office/drawing/2014/main" id="{C6AE250B-B7B9-4B43-B41A-45255B1CDD2A}"/>
              </a:ext>
            </a:extLst>
          </p:cNvPr>
          <p:cNvSpPr/>
          <p:nvPr/>
        </p:nvSpPr>
        <p:spPr>
          <a:xfrm>
            <a:off x="6313336" y="2677275"/>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6A4734-D96D-2F44-8988-3D6EEA42A0AA}"/>
              </a:ext>
            </a:extLst>
          </p:cNvPr>
          <p:cNvSpPr txBox="1"/>
          <p:nvPr/>
        </p:nvSpPr>
        <p:spPr>
          <a:xfrm>
            <a:off x="7362908" y="2679128"/>
            <a:ext cx="1911094" cy="369332"/>
          </a:xfrm>
          <a:prstGeom prst="rect">
            <a:avLst/>
          </a:prstGeom>
          <a:solidFill>
            <a:schemeClr val="bg1"/>
          </a:solidFill>
          <a:ln w="28575">
            <a:solidFill>
              <a:schemeClr val="tx1"/>
            </a:solidFill>
          </a:ln>
        </p:spPr>
        <p:txBody>
          <a:bodyPr wrap="square" rtlCol="0">
            <a:spAutoFit/>
          </a:bodyPr>
          <a:lstStyle/>
          <a:p>
            <a:pPr algn="ctr"/>
            <a:r>
              <a:rPr lang="en-US" dirty="0" err="1"/>
              <a:t>Peroxy</a:t>
            </a:r>
            <a:r>
              <a:rPr lang="en-US" dirty="0"/>
              <a:t> Radical</a:t>
            </a:r>
          </a:p>
        </p:txBody>
      </p:sp>
      <p:sp>
        <p:nvSpPr>
          <p:cNvPr id="22" name="TextBox 21">
            <a:extLst>
              <a:ext uri="{FF2B5EF4-FFF2-40B4-BE49-F238E27FC236}">
                <a16:creationId xmlns:a16="http://schemas.microsoft.com/office/drawing/2014/main" id="{7238D6A1-4876-634A-A172-981EB15A2C9C}"/>
              </a:ext>
            </a:extLst>
          </p:cNvPr>
          <p:cNvSpPr txBox="1"/>
          <p:nvPr/>
        </p:nvSpPr>
        <p:spPr>
          <a:xfrm>
            <a:off x="677334" y="4075552"/>
            <a:ext cx="1911094" cy="369332"/>
          </a:xfrm>
          <a:prstGeom prst="rect">
            <a:avLst/>
          </a:prstGeom>
          <a:solidFill>
            <a:schemeClr val="bg1"/>
          </a:solidFill>
          <a:ln w="28575">
            <a:solidFill>
              <a:schemeClr val="tx1"/>
            </a:solidFill>
          </a:ln>
        </p:spPr>
        <p:txBody>
          <a:bodyPr wrap="square" rtlCol="0">
            <a:spAutoFit/>
          </a:bodyPr>
          <a:lstStyle/>
          <a:p>
            <a:pPr algn="ctr"/>
            <a:r>
              <a:rPr lang="en-US" dirty="0" err="1"/>
              <a:t>Peroxy</a:t>
            </a:r>
            <a:r>
              <a:rPr lang="en-US" dirty="0"/>
              <a:t> Radical</a:t>
            </a:r>
          </a:p>
        </p:txBody>
      </p:sp>
      <p:sp>
        <p:nvSpPr>
          <p:cNvPr id="23" name="TextBox 22">
            <a:extLst>
              <a:ext uri="{FF2B5EF4-FFF2-40B4-BE49-F238E27FC236}">
                <a16:creationId xmlns:a16="http://schemas.microsoft.com/office/drawing/2014/main" id="{364EA60F-8D38-6345-ABB1-BCD3E034F818}"/>
              </a:ext>
            </a:extLst>
          </p:cNvPr>
          <p:cNvSpPr txBox="1"/>
          <p:nvPr/>
        </p:nvSpPr>
        <p:spPr>
          <a:xfrm>
            <a:off x="2840389" y="3831092"/>
            <a:ext cx="352249" cy="707886"/>
          </a:xfrm>
          <a:prstGeom prst="rect">
            <a:avLst/>
          </a:prstGeom>
          <a:noFill/>
        </p:spPr>
        <p:txBody>
          <a:bodyPr wrap="square" rtlCol="0">
            <a:spAutoFit/>
          </a:bodyPr>
          <a:lstStyle/>
          <a:p>
            <a:r>
              <a:rPr lang="en-US" sz="4000" dirty="0"/>
              <a:t>+</a:t>
            </a:r>
          </a:p>
        </p:txBody>
      </p:sp>
      <p:grpSp>
        <p:nvGrpSpPr>
          <p:cNvPr id="24" name="Group 23">
            <a:extLst>
              <a:ext uri="{FF2B5EF4-FFF2-40B4-BE49-F238E27FC236}">
                <a16:creationId xmlns:a16="http://schemas.microsoft.com/office/drawing/2014/main" id="{632BF8DA-5DF8-2B41-A90D-81341A326871}"/>
              </a:ext>
            </a:extLst>
          </p:cNvPr>
          <p:cNvGrpSpPr/>
          <p:nvPr/>
        </p:nvGrpSpPr>
        <p:grpSpPr>
          <a:xfrm>
            <a:off x="3781047" y="3890774"/>
            <a:ext cx="2247827" cy="790680"/>
            <a:chOff x="803" y="103450"/>
            <a:chExt cx="3133331" cy="1879998"/>
          </a:xfrm>
          <a:solidFill>
            <a:srgbClr val="92D050"/>
          </a:solidFill>
        </p:grpSpPr>
        <p:sp>
          <p:nvSpPr>
            <p:cNvPr id="25" name="Rectangle 24">
              <a:extLst>
                <a:ext uri="{FF2B5EF4-FFF2-40B4-BE49-F238E27FC236}">
                  <a16:creationId xmlns:a16="http://schemas.microsoft.com/office/drawing/2014/main" id="{69526F24-35B9-4E43-B118-E6BFDD72EA1E}"/>
                </a:ext>
              </a:extLst>
            </p:cNvPr>
            <p:cNvSpPr/>
            <p:nvPr/>
          </p:nvSpPr>
          <p:spPr>
            <a:xfrm>
              <a:off x="803" y="103450"/>
              <a:ext cx="3133331" cy="1879998"/>
            </a:xfrm>
            <a:prstGeom prst="rect">
              <a:avLst/>
            </a:prstGeom>
            <a:grpFill/>
            <a:ln w="28575"/>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823B41C7-6933-C640-A08E-3D3BA6A2ED5F}"/>
                </a:ext>
              </a:extLst>
            </p:cNvPr>
            <p:cNvSpPr txBox="1"/>
            <p:nvPr/>
          </p:nvSpPr>
          <p:spPr>
            <a:xfrm>
              <a:off x="803" y="103450"/>
              <a:ext cx="3133331" cy="1879998"/>
            </a:xfrm>
            <a:prstGeom prst="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2000" b="1" kern="1200" dirty="0">
                  <a:solidFill>
                    <a:schemeClr val="tx1"/>
                  </a:solidFill>
                </a:rPr>
                <a:t>Unsaturated Fatty Acids</a:t>
              </a:r>
            </a:p>
          </p:txBody>
        </p:sp>
      </p:grpSp>
      <p:sp>
        <p:nvSpPr>
          <p:cNvPr id="27" name="Right Arrow 26">
            <a:extLst>
              <a:ext uri="{FF2B5EF4-FFF2-40B4-BE49-F238E27FC236}">
                <a16:creationId xmlns:a16="http://schemas.microsoft.com/office/drawing/2014/main" id="{07B3B021-B894-3A46-AE44-BB5340FA65EA}"/>
              </a:ext>
            </a:extLst>
          </p:cNvPr>
          <p:cNvSpPr/>
          <p:nvPr/>
        </p:nvSpPr>
        <p:spPr>
          <a:xfrm>
            <a:off x="6279299" y="4043798"/>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E2E8AA-4C2F-ED49-9773-EDED785AA057}"/>
              </a:ext>
            </a:extLst>
          </p:cNvPr>
          <p:cNvSpPr txBox="1"/>
          <p:nvPr/>
        </p:nvSpPr>
        <p:spPr>
          <a:xfrm>
            <a:off x="7291744" y="4028568"/>
            <a:ext cx="1971923" cy="369332"/>
          </a:xfrm>
          <a:prstGeom prst="rect">
            <a:avLst/>
          </a:prstGeom>
          <a:solidFill>
            <a:schemeClr val="bg1"/>
          </a:solidFill>
          <a:ln w="28575">
            <a:solidFill>
              <a:schemeClr val="tx1"/>
            </a:solidFill>
          </a:ln>
        </p:spPr>
        <p:txBody>
          <a:bodyPr wrap="square" rtlCol="0">
            <a:spAutoFit/>
          </a:bodyPr>
          <a:lstStyle/>
          <a:p>
            <a:pPr algn="ctr"/>
            <a:r>
              <a:rPr lang="en-US" dirty="0"/>
              <a:t>Hydroperoxide</a:t>
            </a:r>
          </a:p>
        </p:txBody>
      </p:sp>
      <p:sp>
        <p:nvSpPr>
          <p:cNvPr id="29" name="TextBox 28">
            <a:extLst>
              <a:ext uri="{FF2B5EF4-FFF2-40B4-BE49-F238E27FC236}">
                <a16:creationId xmlns:a16="http://schemas.microsoft.com/office/drawing/2014/main" id="{D9BCA2E5-EA19-DB42-9F53-CE53423CD0CA}"/>
              </a:ext>
            </a:extLst>
          </p:cNvPr>
          <p:cNvSpPr txBox="1"/>
          <p:nvPr/>
        </p:nvSpPr>
        <p:spPr>
          <a:xfrm>
            <a:off x="7966206" y="4248720"/>
            <a:ext cx="352249" cy="707886"/>
          </a:xfrm>
          <a:prstGeom prst="rect">
            <a:avLst/>
          </a:prstGeom>
          <a:noFill/>
        </p:spPr>
        <p:txBody>
          <a:bodyPr wrap="square" rtlCol="0">
            <a:spAutoFit/>
          </a:bodyPr>
          <a:lstStyle/>
          <a:p>
            <a:r>
              <a:rPr lang="en-US" sz="4000" dirty="0"/>
              <a:t>+</a:t>
            </a:r>
          </a:p>
        </p:txBody>
      </p:sp>
      <p:sp>
        <p:nvSpPr>
          <p:cNvPr id="31" name="TextBox 30">
            <a:extLst>
              <a:ext uri="{FF2B5EF4-FFF2-40B4-BE49-F238E27FC236}">
                <a16:creationId xmlns:a16="http://schemas.microsoft.com/office/drawing/2014/main" id="{4BD6A563-3522-0D4C-B8DB-05A0EC7E748D}"/>
              </a:ext>
            </a:extLst>
          </p:cNvPr>
          <p:cNvSpPr txBox="1"/>
          <p:nvPr/>
        </p:nvSpPr>
        <p:spPr>
          <a:xfrm>
            <a:off x="7331994" y="4910618"/>
            <a:ext cx="1972921" cy="707886"/>
          </a:xfrm>
          <a:prstGeom prst="rect">
            <a:avLst/>
          </a:prstGeom>
          <a:solidFill>
            <a:schemeClr val="bg1"/>
          </a:solidFill>
          <a:ln w="38100">
            <a:solidFill>
              <a:schemeClr val="tx1"/>
            </a:solidFill>
          </a:ln>
        </p:spPr>
        <p:txBody>
          <a:bodyPr wrap="square" rtlCol="0">
            <a:spAutoFit/>
          </a:bodyPr>
          <a:lstStyle/>
          <a:p>
            <a:pPr algn="ctr"/>
            <a:r>
              <a:rPr lang="en-US" sz="2000" dirty="0"/>
              <a:t>Free Alkyl Radical</a:t>
            </a:r>
          </a:p>
        </p:txBody>
      </p:sp>
      <p:cxnSp>
        <p:nvCxnSpPr>
          <p:cNvPr id="33" name="Straight Arrow Connector 32">
            <a:extLst>
              <a:ext uri="{FF2B5EF4-FFF2-40B4-BE49-F238E27FC236}">
                <a16:creationId xmlns:a16="http://schemas.microsoft.com/office/drawing/2014/main" id="{EEF77602-24F5-BB4C-9E2C-36411DADBDF3}"/>
              </a:ext>
            </a:extLst>
          </p:cNvPr>
          <p:cNvCxnSpPr>
            <a:cxnSpLocks/>
          </p:cNvCxnSpPr>
          <p:nvPr/>
        </p:nvCxnSpPr>
        <p:spPr>
          <a:xfrm flipH="1">
            <a:off x="341906" y="5264561"/>
            <a:ext cx="69498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6211A21-F682-C44E-B140-60A22821C8AA}"/>
              </a:ext>
            </a:extLst>
          </p:cNvPr>
          <p:cNvCxnSpPr/>
          <p:nvPr/>
        </p:nvCxnSpPr>
        <p:spPr>
          <a:xfrm flipV="1">
            <a:off x="365760" y="2975422"/>
            <a:ext cx="0" cy="2289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972E3E4-5BDB-E84D-AF0D-EA54790A8EB4}"/>
              </a:ext>
            </a:extLst>
          </p:cNvPr>
          <p:cNvCxnSpPr>
            <a:cxnSpLocks/>
            <a:endCxn id="17" idx="1"/>
          </p:cNvCxnSpPr>
          <p:nvPr/>
        </p:nvCxnSpPr>
        <p:spPr>
          <a:xfrm>
            <a:off x="365760" y="2975422"/>
            <a:ext cx="3115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47DF7D3-5E9E-E540-9EA1-B305E731B22E}"/>
              </a:ext>
            </a:extLst>
          </p:cNvPr>
          <p:cNvSpPr txBox="1"/>
          <p:nvPr/>
        </p:nvSpPr>
        <p:spPr>
          <a:xfrm>
            <a:off x="1852654" y="222636"/>
            <a:ext cx="5510254" cy="769441"/>
          </a:xfrm>
          <a:prstGeom prst="rect">
            <a:avLst/>
          </a:prstGeom>
          <a:solidFill>
            <a:schemeClr val="bg1"/>
          </a:solidFill>
          <a:ln w="38100">
            <a:solidFill>
              <a:schemeClr val="bg1"/>
            </a:solidFill>
          </a:ln>
        </p:spPr>
        <p:txBody>
          <a:bodyPr wrap="square" rtlCol="0">
            <a:spAutoFit/>
          </a:bodyPr>
          <a:lstStyle/>
          <a:p>
            <a:pPr algn="ctr"/>
            <a:r>
              <a:rPr lang="en-US" sz="4400" dirty="0">
                <a:solidFill>
                  <a:schemeClr val="accent1"/>
                </a:solidFill>
              </a:rPr>
              <a:t>Autoxidation</a:t>
            </a:r>
          </a:p>
        </p:txBody>
      </p:sp>
    </p:spTree>
    <p:extLst>
      <p:ext uri="{BB962C8B-B14F-4D97-AF65-F5344CB8AC3E}">
        <p14:creationId xmlns:p14="http://schemas.microsoft.com/office/powerpoint/2010/main" val="415626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2DC580-4C6E-0A48-BB5C-296FDDEEF61C}"/>
              </a:ext>
            </a:extLst>
          </p:cNvPr>
          <p:cNvSpPr>
            <a:spLocks noGrp="1"/>
          </p:cNvSpPr>
          <p:nvPr>
            <p:ph type="dt" sz="half" idx="10"/>
          </p:nvPr>
        </p:nvSpPr>
        <p:spPr/>
        <p:txBody>
          <a:bodyPr/>
          <a:lstStyle/>
          <a:p>
            <a:r>
              <a:rPr lang="en-US" dirty="0"/>
              <a:t>5/05/18</a:t>
            </a:r>
          </a:p>
        </p:txBody>
      </p:sp>
      <p:sp>
        <p:nvSpPr>
          <p:cNvPr id="3" name="Footer Placeholder 2">
            <a:extLst>
              <a:ext uri="{FF2B5EF4-FFF2-40B4-BE49-F238E27FC236}">
                <a16:creationId xmlns:a16="http://schemas.microsoft.com/office/drawing/2014/main" id="{91E9469F-A56A-194B-8CFD-63B32212BCE2}"/>
              </a:ext>
            </a:extLst>
          </p:cNvPr>
          <p:cNvSpPr>
            <a:spLocks noGrp="1"/>
          </p:cNvSpPr>
          <p:nvPr>
            <p:ph type="ftr" sz="quarter" idx="11"/>
          </p:nvPr>
        </p:nvSpPr>
        <p:spPr/>
        <p:txBody>
          <a:bodyPr/>
          <a:lstStyle/>
          <a:p>
            <a:r>
              <a:rPr lang="en-US" dirty="0"/>
              <a:t>MONOJ K GUPTA</a:t>
            </a:r>
          </a:p>
        </p:txBody>
      </p:sp>
      <p:sp>
        <p:nvSpPr>
          <p:cNvPr id="4" name="Slide Number Placeholder 3">
            <a:extLst>
              <a:ext uri="{FF2B5EF4-FFF2-40B4-BE49-F238E27FC236}">
                <a16:creationId xmlns:a16="http://schemas.microsoft.com/office/drawing/2014/main" id="{2CE7679E-B380-C942-BC34-459B5FE42E93}"/>
              </a:ext>
            </a:extLst>
          </p:cNvPr>
          <p:cNvSpPr>
            <a:spLocks noGrp="1"/>
          </p:cNvSpPr>
          <p:nvPr>
            <p:ph type="sldNum" sz="quarter" idx="12"/>
          </p:nvPr>
        </p:nvSpPr>
        <p:spPr/>
        <p:txBody>
          <a:bodyPr/>
          <a:lstStyle/>
          <a:p>
            <a:fld id="{69E57DC2-970A-4B3E-BB1C-7A09969E49DF}" type="slidenum">
              <a:rPr lang="en-US" smtClean="0"/>
              <a:t>26</a:t>
            </a:fld>
            <a:endParaRPr lang="en-US" dirty="0"/>
          </a:p>
        </p:txBody>
      </p:sp>
      <p:graphicFrame>
        <p:nvGraphicFramePr>
          <p:cNvPr id="6" name="Table 5">
            <a:extLst>
              <a:ext uri="{FF2B5EF4-FFF2-40B4-BE49-F238E27FC236}">
                <a16:creationId xmlns:a16="http://schemas.microsoft.com/office/drawing/2014/main" id="{E5EB0D5D-53DE-FA40-BCEE-56BEE931CBE5}"/>
              </a:ext>
            </a:extLst>
          </p:cNvPr>
          <p:cNvGraphicFramePr>
            <a:graphicFrameLocks noGrp="1"/>
          </p:cNvGraphicFramePr>
          <p:nvPr>
            <p:extLst>
              <p:ext uri="{D42A27DB-BD31-4B8C-83A1-F6EECF244321}">
                <p14:modId xmlns:p14="http://schemas.microsoft.com/office/powerpoint/2010/main" val="3326891608"/>
              </p:ext>
            </p:extLst>
          </p:nvPr>
        </p:nvGraphicFramePr>
        <p:xfrm>
          <a:off x="1398988" y="1513840"/>
          <a:ext cx="7467600" cy="4368798"/>
        </p:xfrm>
        <a:graphic>
          <a:graphicData uri="http://schemas.openxmlformats.org/drawingml/2006/table">
            <a:tbl>
              <a:tblPr>
                <a:tableStyleId>{5C22544A-7EE6-4342-B048-85BDC9FD1C3A}</a:tableStyleId>
              </a:tblPr>
              <a:tblGrid>
                <a:gridCol w="4500880">
                  <a:extLst>
                    <a:ext uri="{9D8B030D-6E8A-4147-A177-3AD203B41FA5}">
                      <a16:colId xmlns:a16="http://schemas.microsoft.com/office/drawing/2014/main" val="3119558172"/>
                    </a:ext>
                  </a:extLst>
                </a:gridCol>
                <a:gridCol w="2966720">
                  <a:extLst>
                    <a:ext uri="{9D8B030D-6E8A-4147-A177-3AD203B41FA5}">
                      <a16:colId xmlns:a16="http://schemas.microsoft.com/office/drawing/2014/main" val="897247641"/>
                    </a:ext>
                  </a:extLst>
                </a:gridCol>
              </a:tblGrid>
              <a:tr h="624114">
                <a:tc>
                  <a:txBody>
                    <a:bodyPr/>
                    <a:lstStyle/>
                    <a:p>
                      <a:pPr marL="0" marR="0">
                        <a:spcBef>
                          <a:spcPts val="0"/>
                        </a:spcBef>
                        <a:spcAft>
                          <a:spcPts val="300"/>
                        </a:spcAft>
                      </a:pPr>
                      <a:r>
                        <a:rPr lang="en-US" sz="2400" b="1" dirty="0">
                          <a:effectLst/>
                        </a:rPr>
                        <a:t>● PV</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                   Not&gt;1</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2989462"/>
                  </a:ext>
                </a:extLst>
              </a:tr>
              <a:tr h="624114">
                <a:tc>
                  <a:txBody>
                    <a:bodyPr/>
                    <a:lstStyle/>
                    <a:p>
                      <a:pPr marL="0" marR="0">
                        <a:spcBef>
                          <a:spcPts val="0"/>
                        </a:spcBef>
                        <a:spcAft>
                          <a:spcPts val="300"/>
                        </a:spcAft>
                      </a:pPr>
                      <a:r>
                        <a:rPr lang="en-US" sz="2400" b="1" dirty="0">
                          <a:effectLst/>
                        </a:rPr>
                        <a:t>● pAV</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&lt;3.0           Not&gt;5</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0329980"/>
                  </a:ext>
                </a:extLst>
              </a:tr>
              <a:tr h="624114">
                <a:tc>
                  <a:txBody>
                    <a:bodyPr/>
                    <a:lstStyle/>
                    <a:p>
                      <a:pPr marL="0" marR="0">
                        <a:spcBef>
                          <a:spcPts val="0"/>
                        </a:spcBef>
                        <a:spcAft>
                          <a:spcPts val="300"/>
                        </a:spcAft>
                      </a:pPr>
                      <a:r>
                        <a:rPr lang="en-US" sz="2400" b="1" dirty="0">
                          <a:effectLst/>
                        </a:rPr>
                        <a:t>● Iron</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&lt;0.1 ppm   Not&gt;0.3</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845681"/>
                  </a:ext>
                </a:extLst>
              </a:tr>
              <a:tr h="624114">
                <a:tc>
                  <a:txBody>
                    <a:bodyPr/>
                    <a:lstStyle/>
                    <a:p>
                      <a:pPr marL="0" marR="0">
                        <a:spcBef>
                          <a:spcPts val="0"/>
                        </a:spcBef>
                        <a:spcAft>
                          <a:spcPts val="300"/>
                        </a:spcAft>
                      </a:pPr>
                      <a:r>
                        <a:rPr lang="en-US" sz="2400" b="1" dirty="0">
                          <a:effectLst/>
                        </a:rPr>
                        <a:t>● Conj. Dienes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&lt;0.5%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9726370"/>
                  </a:ext>
                </a:extLst>
              </a:tr>
              <a:tr h="624114">
                <a:tc>
                  <a:txBody>
                    <a:bodyPr/>
                    <a:lstStyle/>
                    <a:p>
                      <a:pPr marL="0" marR="0">
                        <a:spcBef>
                          <a:spcPts val="0"/>
                        </a:spcBef>
                        <a:spcAft>
                          <a:spcPts val="300"/>
                        </a:spcAft>
                      </a:pPr>
                      <a:r>
                        <a:rPr lang="en-US" sz="2400" b="1" dirty="0">
                          <a:effectLst/>
                        </a:rPr>
                        <a:t>● Polars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&lt;2.0%         Not&gt;4%</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2328647"/>
                  </a:ext>
                </a:extLst>
              </a:tr>
              <a:tr h="624114">
                <a:tc>
                  <a:txBody>
                    <a:bodyPr/>
                    <a:lstStyle/>
                    <a:p>
                      <a:pPr marL="0" marR="0">
                        <a:spcBef>
                          <a:spcPts val="0"/>
                        </a:spcBef>
                        <a:spcAft>
                          <a:spcPts val="300"/>
                        </a:spcAft>
                      </a:pPr>
                      <a:r>
                        <a:rPr lang="en-US" sz="2400" b="1" dirty="0">
                          <a:effectLst/>
                        </a:rPr>
                        <a:t>● Polymers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300"/>
                        </a:spcAft>
                      </a:pPr>
                      <a:r>
                        <a:rPr lang="en-US" sz="2400" b="1" dirty="0">
                          <a:effectLst/>
                        </a:rPr>
                        <a:t>&lt;1.5%         </a:t>
                      </a:r>
                    </a:p>
                  </a:txBody>
                  <a:tcPr marL="68580" marR="68580" marT="0" marB="0"/>
                </a:tc>
                <a:extLst>
                  <a:ext uri="{0D108BD9-81ED-4DB2-BD59-A6C34878D82A}">
                    <a16:rowId xmlns:a16="http://schemas.microsoft.com/office/drawing/2014/main" val="3768757839"/>
                  </a:ext>
                </a:extLst>
              </a:tr>
              <a:tr h="624114">
                <a:tc>
                  <a:txBody>
                    <a:bodyPr/>
                    <a:lstStyle/>
                    <a:p>
                      <a:pPr marL="342900" marR="0" indent="-342900">
                        <a:spcBef>
                          <a:spcPts val="0"/>
                        </a:spcBef>
                        <a:spcAft>
                          <a:spcPts val="300"/>
                        </a:spcAft>
                        <a:buFont typeface="Arial" panose="020B0604020202020204" pitchFamily="34" charset="0"/>
                        <a:buChar char="•"/>
                      </a:pPr>
                      <a:r>
                        <a:rPr lang="en-US" sz="2400" b="1" dirty="0">
                          <a:effectLst/>
                          <a:latin typeface="+mn-lt"/>
                          <a:ea typeface="Times New Roman" panose="02020603050405020304" pitchFamily="18" charset="0"/>
                          <a:cs typeface="Times New Roman" panose="02020603050405020304" pitchFamily="18" charset="0"/>
                        </a:rPr>
                        <a:t>Linolenic Acid</a:t>
                      </a:r>
                    </a:p>
                  </a:txBody>
                  <a:tcPr marL="68580" marR="68580" marT="0" marB="0"/>
                </a:tc>
                <a:tc>
                  <a:txBody>
                    <a:bodyPr/>
                    <a:lstStyle/>
                    <a:p>
                      <a:pPr marL="0" marR="0">
                        <a:spcBef>
                          <a:spcPts val="0"/>
                        </a:spcBef>
                        <a:spcAft>
                          <a:spcPts val="300"/>
                        </a:spcAft>
                      </a:pPr>
                      <a:r>
                        <a:rPr lang="en-US" sz="2400" b="1" dirty="0">
                          <a:effectLst/>
                          <a:latin typeface="+mn-lt"/>
                          <a:ea typeface="Times New Roman" panose="02020603050405020304" pitchFamily="18" charset="0"/>
                          <a:cs typeface="Times New Roman" panose="02020603050405020304" pitchFamily="18" charset="0"/>
                        </a:rPr>
                        <a:t>&lt; 2%  </a:t>
                      </a:r>
                    </a:p>
                  </a:txBody>
                  <a:tcPr marL="68580" marR="68580" marT="0" marB="0"/>
                </a:tc>
                <a:extLst>
                  <a:ext uri="{0D108BD9-81ED-4DB2-BD59-A6C34878D82A}">
                    <a16:rowId xmlns:a16="http://schemas.microsoft.com/office/drawing/2014/main" val="2313940134"/>
                  </a:ext>
                </a:extLst>
              </a:tr>
            </a:tbl>
          </a:graphicData>
        </a:graphic>
      </p:graphicFrame>
      <p:sp>
        <p:nvSpPr>
          <p:cNvPr id="10" name="TextBox 9">
            <a:extLst>
              <a:ext uri="{FF2B5EF4-FFF2-40B4-BE49-F238E27FC236}">
                <a16:creationId xmlns:a16="http://schemas.microsoft.com/office/drawing/2014/main" id="{5D57F8DC-B783-D347-B16D-36E9D79F5D15}"/>
              </a:ext>
            </a:extLst>
          </p:cNvPr>
          <p:cNvSpPr txBox="1"/>
          <p:nvPr/>
        </p:nvSpPr>
        <p:spPr>
          <a:xfrm>
            <a:off x="866250" y="31677"/>
            <a:ext cx="7437120" cy="1323439"/>
          </a:xfrm>
          <a:prstGeom prst="rect">
            <a:avLst/>
          </a:prstGeom>
          <a:solidFill>
            <a:schemeClr val="bg1"/>
          </a:solidFill>
        </p:spPr>
        <p:txBody>
          <a:bodyPr wrap="square" rtlCol="0">
            <a:spAutoFit/>
          </a:bodyPr>
          <a:lstStyle/>
          <a:p>
            <a:pPr algn="ctr"/>
            <a:r>
              <a:rPr lang="en-US" sz="4000" b="1" dirty="0">
                <a:solidFill>
                  <a:schemeClr val="accent1"/>
                </a:solidFill>
              </a:rPr>
              <a:t>To Minimize Autoxidation in Fresh Frying Oils</a:t>
            </a:r>
          </a:p>
        </p:txBody>
      </p:sp>
    </p:spTree>
    <p:extLst>
      <p:ext uri="{BB962C8B-B14F-4D97-AF65-F5344CB8AC3E}">
        <p14:creationId xmlns:p14="http://schemas.microsoft.com/office/powerpoint/2010/main" val="668691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44FA-7958-C84A-9D33-AC0B6EE9338A}"/>
              </a:ext>
            </a:extLst>
          </p:cNvPr>
          <p:cNvSpPr>
            <a:spLocks noGrp="1"/>
          </p:cNvSpPr>
          <p:nvPr>
            <p:ph type="title"/>
          </p:nvPr>
        </p:nvSpPr>
        <p:spPr>
          <a:xfrm>
            <a:off x="677334" y="309103"/>
            <a:ext cx="8596668" cy="606950"/>
          </a:xfrm>
        </p:spPr>
        <p:txBody>
          <a:bodyPr>
            <a:noAutofit/>
          </a:bodyPr>
          <a:lstStyle/>
          <a:p>
            <a:pPr algn="ctr"/>
            <a:r>
              <a:rPr lang="en-US" sz="4000" dirty="0"/>
              <a:t>Sources of Free Radical</a:t>
            </a:r>
          </a:p>
        </p:txBody>
      </p:sp>
      <p:sp>
        <p:nvSpPr>
          <p:cNvPr id="3" name="Date Placeholder 2">
            <a:extLst>
              <a:ext uri="{FF2B5EF4-FFF2-40B4-BE49-F238E27FC236}">
                <a16:creationId xmlns:a16="http://schemas.microsoft.com/office/drawing/2014/main" id="{16985671-9CF6-9B48-BC07-DEF257E5416C}"/>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65D2A230-24B0-2844-98D5-499D723CF857}"/>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6686C423-3C23-B34B-B71A-EE5A09533A0F}"/>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TextBox 5">
            <a:extLst>
              <a:ext uri="{FF2B5EF4-FFF2-40B4-BE49-F238E27FC236}">
                <a16:creationId xmlns:a16="http://schemas.microsoft.com/office/drawing/2014/main" id="{4A4CCCCB-B1A3-4540-B994-7F2DAEBE4403}"/>
              </a:ext>
            </a:extLst>
          </p:cNvPr>
          <p:cNvSpPr txBox="1"/>
          <p:nvPr/>
        </p:nvSpPr>
        <p:spPr>
          <a:xfrm>
            <a:off x="677334" y="1216550"/>
            <a:ext cx="8596668" cy="4678204"/>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Free radicals are formed whenever oil containing unsaturated fatty acid and containing minute amounts of metal (Iron, Fe) is heated </a:t>
            </a:r>
          </a:p>
          <a:p>
            <a:pPr marL="285750" indent="-285750" algn="just">
              <a:buFont typeface="Arial" panose="020B0604020202020204" pitchFamily="34" charset="0"/>
              <a:buChar char="•"/>
            </a:pPr>
            <a:r>
              <a:rPr lang="en-US" sz="2800" dirty="0"/>
              <a:t>This can happen in:</a:t>
            </a:r>
          </a:p>
          <a:p>
            <a:pPr algn="just"/>
            <a:endParaRPr lang="en-US" sz="1000" dirty="0"/>
          </a:p>
          <a:p>
            <a:pPr marL="742950" lvl="1" indent="-285750" algn="just">
              <a:buFont typeface="Arial" panose="020B0604020202020204" pitchFamily="34" charset="0"/>
              <a:buChar char="•"/>
            </a:pPr>
            <a:r>
              <a:rPr lang="en-US" sz="2400" dirty="0"/>
              <a:t>Oil processing </a:t>
            </a:r>
          </a:p>
          <a:p>
            <a:pPr marL="742950" lvl="1" indent="-285750" algn="just">
              <a:buFont typeface="Arial" panose="020B0604020202020204" pitchFamily="34" charset="0"/>
              <a:buChar char="•"/>
            </a:pPr>
            <a:r>
              <a:rPr lang="en-US" sz="2400" dirty="0"/>
              <a:t>Frying operation </a:t>
            </a:r>
            <a:r>
              <a:rPr lang="en-US" sz="2400" dirty="0">
                <a:solidFill>
                  <a:srgbClr val="FF0000"/>
                </a:solidFill>
              </a:rPr>
              <a:t>(Abusive Frying Conditions)</a:t>
            </a:r>
          </a:p>
          <a:p>
            <a:pPr marL="1657350" lvl="3" indent="-285750" algn="just">
              <a:buFont typeface="Arial" panose="020B0604020202020204" pitchFamily="34" charset="0"/>
              <a:buChar char="•"/>
            </a:pPr>
            <a:r>
              <a:rPr lang="en-US" sz="2000" b="1" dirty="0"/>
              <a:t>Higher than normal frying oil temperature</a:t>
            </a:r>
          </a:p>
          <a:p>
            <a:pPr marL="1657350" lvl="3" indent="-285750" algn="just">
              <a:buFont typeface="Arial" panose="020B0604020202020204" pitchFamily="34" charset="0"/>
              <a:buChar char="•"/>
            </a:pPr>
            <a:r>
              <a:rPr lang="en-US" sz="2000" b="1" dirty="0"/>
              <a:t>Hot oil in the fryer with no feed</a:t>
            </a:r>
          </a:p>
          <a:p>
            <a:pPr marL="1657350" lvl="3" indent="-285750" algn="just">
              <a:buFont typeface="Arial" panose="020B0604020202020204" pitchFamily="34" charset="0"/>
              <a:buChar char="•"/>
            </a:pPr>
            <a:r>
              <a:rPr lang="en-US" sz="2000" b="1" dirty="0"/>
              <a:t>Reduced rate of fryer throughput</a:t>
            </a:r>
          </a:p>
          <a:p>
            <a:pPr marL="1657350" lvl="3" indent="-285750" algn="just">
              <a:buFont typeface="Arial" panose="020B0604020202020204" pitchFamily="34" charset="0"/>
              <a:buChar char="•"/>
            </a:pPr>
            <a:r>
              <a:rPr lang="en-US" sz="2000" b="1" dirty="0"/>
              <a:t>Frequent fryer ups and downs</a:t>
            </a:r>
          </a:p>
          <a:p>
            <a:pPr marL="1657350" lvl="3" indent="-285750" algn="just">
              <a:buFont typeface="Arial" panose="020B0604020202020204" pitchFamily="34" charset="0"/>
              <a:buChar char="•"/>
            </a:pPr>
            <a:r>
              <a:rPr lang="en-US" sz="2000" b="1" dirty="0"/>
              <a:t>Lack of oil filtration and fryer cleaning</a:t>
            </a:r>
          </a:p>
          <a:p>
            <a:pPr marL="1200150" lvl="2" indent="-28575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21177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4CD4-80AF-F842-A352-F1D7E8A72E5D}"/>
              </a:ext>
            </a:extLst>
          </p:cNvPr>
          <p:cNvSpPr>
            <a:spLocks noGrp="1"/>
          </p:cNvSpPr>
          <p:nvPr>
            <p:ph type="title"/>
          </p:nvPr>
        </p:nvSpPr>
        <p:spPr>
          <a:xfrm>
            <a:off x="677334" y="609600"/>
            <a:ext cx="8596668" cy="694414"/>
          </a:xfrm>
          <a:ln w="38100">
            <a:solidFill>
              <a:schemeClr val="tx1">
                <a:lumMod val="95000"/>
                <a:lumOff val="5000"/>
              </a:schemeClr>
            </a:solidFill>
          </a:ln>
        </p:spPr>
        <p:txBody>
          <a:bodyPr/>
          <a:lstStyle/>
          <a:p>
            <a:pPr algn="ctr"/>
            <a:r>
              <a:rPr lang="en-US" dirty="0"/>
              <a:t>Sources of Free Radicals</a:t>
            </a:r>
          </a:p>
        </p:txBody>
      </p:sp>
      <p:sp>
        <p:nvSpPr>
          <p:cNvPr id="3" name="Date Placeholder 2">
            <a:extLst>
              <a:ext uri="{FF2B5EF4-FFF2-40B4-BE49-F238E27FC236}">
                <a16:creationId xmlns:a16="http://schemas.microsoft.com/office/drawing/2014/main" id="{EE1B0E34-F910-8041-808A-790DC232E028}"/>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4D054835-D7F7-374F-A53F-72966D6660D9}"/>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D2350A35-0C00-154D-9AA9-9086A39490D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TextBox 5">
            <a:extLst>
              <a:ext uri="{FF2B5EF4-FFF2-40B4-BE49-F238E27FC236}">
                <a16:creationId xmlns:a16="http://schemas.microsoft.com/office/drawing/2014/main" id="{5CD78D03-AA80-AB4F-B419-9C4F1891C3E9}"/>
              </a:ext>
            </a:extLst>
          </p:cNvPr>
          <p:cNvSpPr txBox="1"/>
          <p:nvPr/>
        </p:nvSpPr>
        <p:spPr>
          <a:xfrm>
            <a:off x="1224501" y="1566406"/>
            <a:ext cx="1900362" cy="369332"/>
          </a:xfrm>
          <a:prstGeom prst="rect">
            <a:avLst/>
          </a:prstGeom>
          <a:noFill/>
          <a:ln w="57150">
            <a:solidFill>
              <a:schemeClr val="tx1"/>
            </a:solidFill>
          </a:ln>
        </p:spPr>
        <p:txBody>
          <a:bodyPr wrap="square" rtlCol="0">
            <a:spAutoFit/>
          </a:bodyPr>
          <a:lstStyle/>
          <a:p>
            <a:r>
              <a:rPr lang="en-US" dirty="0"/>
              <a:t>In Oil Processing</a:t>
            </a:r>
          </a:p>
        </p:txBody>
      </p:sp>
      <p:cxnSp>
        <p:nvCxnSpPr>
          <p:cNvPr id="8" name="Straight Arrow Connector 7">
            <a:extLst>
              <a:ext uri="{FF2B5EF4-FFF2-40B4-BE49-F238E27FC236}">
                <a16:creationId xmlns:a16="http://schemas.microsoft.com/office/drawing/2014/main" id="{D845F912-B12F-7C42-90DC-E7AE547AD3C1}"/>
              </a:ext>
            </a:extLst>
          </p:cNvPr>
          <p:cNvCxnSpPr>
            <a:cxnSpLocks/>
          </p:cNvCxnSpPr>
          <p:nvPr/>
        </p:nvCxnSpPr>
        <p:spPr>
          <a:xfrm flipH="1">
            <a:off x="532737" y="1935738"/>
            <a:ext cx="922353" cy="1652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B9A37D4-42FA-2C41-8DA1-0B1E86A68CA1}"/>
              </a:ext>
            </a:extLst>
          </p:cNvPr>
          <p:cNvCxnSpPr>
            <a:cxnSpLocks/>
          </p:cNvCxnSpPr>
          <p:nvPr/>
        </p:nvCxnSpPr>
        <p:spPr>
          <a:xfrm flipH="1">
            <a:off x="2053424" y="1935738"/>
            <a:ext cx="11927" cy="8949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0AC685-13B8-B246-8640-1D7501BC2C61}"/>
              </a:ext>
            </a:extLst>
          </p:cNvPr>
          <p:cNvCxnSpPr>
            <a:cxnSpLocks/>
          </p:cNvCxnSpPr>
          <p:nvPr/>
        </p:nvCxnSpPr>
        <p:spPr>
          <a:xfrm>
            <a:off x="2663686" y="1935738"/>
            <a:ext cx="601319" cy="1654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342D7A-2CBC-3947-B28D-6C9807C66E24}"/>
              </a:ext>
            </a:extLst>
          </p:cNvPr>
          <p:cNvSpPr txBox="1"/>
          <p:nvPr/>
        </p:nvSpPr>
        <p:spPr>
          <a:xfrm>
            <a:off x="424401" y="3587818"/>
            <a:ext cx="704684" cy="369332"/>
          </a:xfrm>
          <a:prstGeom prst="rect">
            <a:avLst/>
          </a:prstGeom>
          <a:noFill/>
          <a:ln w="38100">
            <a:solidFill>
              <a:schemeClr val="tx1"/>
            </a:solidFill>
          </a:ln>
        </p:spPr>
        <p:txBody>
          <a:bodyPr wrap="square" rtlCol="0">
            <a:spAutoFit/>
          </a:bodyPr>
          <a:lstStyle/>
          <a:p>
            <a:r>
              <a:rPr lang="en-US" dirty="0"/>
              <a:t>Heat</a:t>
            </a:r>
          </a:p>
        </p:txBody>
      </p:sp>
      <p:sp>
        <p:nvSpPr>
          <p:cNvPr id="14" name="TextBox 13">
            <a:extLst>
              <a:ext uri="{FF2B5EF4-FFF2-40B4-BE49-F238E27FC236}">
                <a16:creationId xmlns:a16="http://schemas.microsoft.com/office/drawing/2014/main" id="{8895205E-21C6-554E-922C-C962C86FFDE3}"/>
              </a:ext>
            </a:extLst>
          </p:cNvPr>
          <p:cNvSpPr txBox="1"/>
          <p:nvPr/>
        </p:nvSpPr>
        <p:spPr>
          <a:xfrm>
            <a:off x="1249845" y="2830664"/>
            <a:ext cx="1455089" cy="646331"/>
          </a:xfrm>
          <a:prstGeom prst="rect">
            <a:avLst/>
          </a:prstGeom>
          <a:noFill/>
          <a:ln w="38100">
            <a:solidFill>
              <a:schemeClr val="tx1"/>
            </a:solidFill>
          </a:ln>
        </p:spPr>
        <p:txBody>
          <a:bodyPr wrap="square" rtlCol="0">
            <a:spAutoFit/>
          </a:bodyPr>
          <a:lstStyle/>
          <a:p>
            <a:pPr algn="ctr"/>
            <a:r>
              <a:rPr lang="en-US" dirty="0" err="1"/>
              <a:t>UnsaturatedFatty</a:t>
            </a:r>
            <a:r>
              <a:rPr lang="en-US" dirty="0"/>
              <a:t> Acids</a:t>
            </a:r>
          </a:p>
        </p:txBody>
      </p:sp>
      <p:sp>
        <p:nvSpPr>
          <p:cNvPr id="15" name="TextBox 14">
            <a:extLst>
              <a:ext uri="{FF2B5EF4-FFF2-40B4-BE49-F238E27FC236}">
                <a16:creationId xmlns:a16="http://schemas.microsoft.com/office/drawing/2014/main" id="{095DAA38-BD8B-FE4E-861F-BA87E91D1171}"/>
              </a:ext>
            </a:extLst>
          </p:cNvPr>
          <p:cNvSpPr txBox="1"/>
          <p:nvPr/>
        </p:nvSpPr>
        <p:spPr>
          <a:xfrm>
            <a:off x="2552368" y="3575890"/>
            <a:ext cx="1085866" cy="369332"/>
          </a:xfrm>
          <a:prstGeom prst="rect">
            <a:avLst/>
          </a:prstGeom>
          <a:noFill/>
          <a:ln w="38100">
            <a:solidFill>
              <a:schemeClr val="tx1"/>
            </a:solidFill>
          </a:ln>
        </p:spPr>
        <p:txBody>
          <a:bodyPr wrap="square" rtlCol="0">
            <a:spAutoFit/>
          </a:bodyPr>
          <a:lstStyle/>
          <a:p>
            <a:r>
              <a:rPr lang="en-US" dirty="0"/>
              <a:t>Iron (Fe)</a:t>
            </a:r>
          </a:p>
        </p:txBody>
      </p:sp>
      <p:sp>
        <p:nvSpPr>
          <p:cNvPr id="16" name="TextBox 15">
            <a:extLst>
              <a:ext uri="{FF2B5EF4-FFF2-40B4-BE49-F238E27FC236}">
                <a16:creationId xmlns:a16="http://schemas.microsoft.com/office/drawing/2014/main" id="{94497D25-2E16-B84C-96A8-B3EE24784020}"/>
              </a:ext>
            </a:extLst>
          </p:cNvPr>
          <p:cNvSpPr txBox="1"/>
          <p:nvPr/>
        </p:nvSpPr>
        <p:spPr>
          <a:xfrm>
            <a:off x="5390984" y="1566406"/>
            <a:ext cx="3199679" cy="369332"/>
          </a:xfrm>
          <a:prstGeom prst="rect">
            <a:avLst/>
          </a:prstGeom>
          <a:noFill/>
          <a:ln w="57150">
            <a:solidFill>
              <a:schemeClr val="tx1"/>
            </a:solidFill>
          </a:ln>
        </p:spPr>
        <p:txBody>
          <a:bodyPr wrap="square" rtlCol="0">
            <a:spAutoFit/>
          </a:bodyPr>
          <a:lstStyle/>
          <a:p>
            <a:pPr algn="ctr"/>
            <a:r>
              <a:rPr lang="en-US" dirty="0"/>
              <a:t>Abusive Frying Conditions</a:t>
            </a:r>
          </a:p>
        </p:txBody>
      </p:sp>
      <p:sp>
        <p:nvSpPr>
          <p:cNvPr id="17" name="TextBox 16">
            <a:extLst>
              <a:ext uri="{FF2B5EF4-FFF2-40B4-BE49-F238E27FC236}">
                <a16:creationId xmlns:a16="http://schemas.microsoft.com/office/drawing/2014/main" id="{7DC1B99D-6B0D-224A-BA93-1A4776C5D76E}"/>
              </a:ext>
            </a:extLst>
          </p:cNvPr>
          <p:cNvSpPr txBox="1"/>
          <p:nvPr/>
        </p:nvSpPr>
        <p:spPr>
          <a:xfrm>
            <a:off x="3896138" y="2198130"/>
            <a:ext cx="2377441" cy="369332"/>
          </a:xfrm>
          <a:prstGeom prst="rect">
            <a:avLst/>
          </a:prstGeom>
          <a:noFill/>
          <a:ln w="38100">
            <a:solidFill>
              <a:schemeClr val="tx1"/>
            </a:solidFill>
          </a:ln>
        </p:spPr>
        <p:txBody>
          <a:bodyPr wrap="square" rtlCol="0">
            <a:spAutoFit/>
          </a:bodyPr>
          <a:lstStyle/>
          <a:p>
            <a:r>
              <a:rPr lang="en-US" dirty="0"/>
              <a:t>High Oil Temperature</a:t>
            </a:r>
          </a:p>
        </p:txBody>
      </p:sp>
      <p:cxnSp>
        <p:nvCxnSpPr>
          <p:cNvPr id="19" name="Straight Arrow Connector 18">
            <a:extLst>
              <a:ext uri="{FF2B5EF4-FFF2-40B4-BE49-F238E27FC236}">
                <a16:creationId xmlns:a16="http://schemas.microsoft.com/office/drawing/2014/main" id="{21C7D2F5-C96E-B04B-8AF3-AA94BE5A9211}"/>
              </a:ext>
            </a:extLst>
          </p:cNvPr>
          <p:cNvCxnSpPr>
            <a:cxnSpLocks/>
          </p:cNvCxnSpPr>
          <p:nvPr/>
        </p:nvCxnSpPr>
        <p:spPr>
          <a:xfrm>
            <a:off x="5876014" y="1935738"/>
            <a:ext cx="1" cy="262392"/>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5592A7F-092C-C042-8FC5-BBDC6E1CE0D5}"/>
              </a:ext>
            </a:extLst>
          </p:cNvPr>
          <p:cNvSpPr txBox="1"/>
          <p:nvPr/>
        </p:nvSpPr>
        <p:spPr>
          <a:xfrm>
            <a:off x="4467302" y="2887010"/>
            <a:ext cx="2449002" cy="369332"/>
          </a:xfrm>
          <a:prstGeom prst="rect">
            <a:avLst/>
          </a:prstGeom>
          <a:noFill/>
          <a:ln w="38100">
            <a:solidFill>
              <a:schemeClr val="tx1"/>
            </a:solidFill>
          </a:ln>
        </p:spPr>
        <p:txBody>
          <a:bodyPr wrap="square" rtlCol="0">
            <a:spAutoFit/>
          </a:bodyPr>
          <a:lstStyle/>
          <a:p>
            <a:r>
              <a:rPr lang="en-US" dirty="0"/>
              <a:t>Hot oil with No Feed</a:t>
            </a:r>
          </a:p>
        </p:txBody>
      </p:sp>
      <p:cxnSp>
        <p:nvCxnSpPr>
          <p:cNvPr id="28" name="Straight Arrow Connector 27">
            <a:extLst>
              <a:ext uri="{FF2B5EF4-FFF2-40B4-BE49-F238E27FC236}">
                <a16:creationId xmlns:a16="http://schemas.microsoft.com/office/drawing/2014/main" id="{DF8CEAAB-E5D1-ED46-9D68-213261866581}"/>
              </a:ext>
            </a:extLst>
          </p:cNvPr>
          <p:cNvCxnSpPr>
            <a:cxnSpLocks/>
          </p:cNvCxnSpPr>
          <p:nvPr/>
        </p:nvCxnSpPr>
        <p:spPr>
          <a:xfrm>
            <a:off x="6408751" y="1935738"/>
            <a:ext cx="0" cy="951272"/>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AFF9CE-C319-5A41-A8A6-C55BA834FCC2}"/>
              </a:ext>
            </a:extLst>
          </p:cNvPr>
          <p:cNvCxnSpPr>
            <a:cxnSpLocks/>
          </p:cNvCxnSpPr>
          <p:nvPr/>
        </p:nvCxnSpPr>
        <p:spPr>
          <a:xfrm>
            <a:off x="7098518" y="1935738"/>
            <a:ext cx="35781" cy="165208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9B758F6-09B6-E44D-B7F1-27CE674E68B0}"/>
              </a:ext>
            </a:extLst>
          </p:cNvPr>
          <p:cNvSpPr txBox="1"/>
          <p:nvPr/>
        </p:nvSpPr>
        <p:spPr>
          <a:xfrm>
            <a:off x="4587903" y="3610990"/>
            <a:ext cx="2912945" cy="369332"/>
          </a:xfrm>
          <a:prstGeom prst="rect">
            <a:avLst/>
          </a:prstGeom>
          <a:noFill/>
          <a:ln w="38100">
            <a:solidFill>
              <a:schemeClr val="tx1">
                <a:lumMod val="95000"/>
                <a:lumOff val="5000"/>
              </a:schemeClr>
            </a:solidFill>
          </a:ln>
        </p:spPr>
        <p:txBody>
          <a:bodyPr wrap="square" rtlCol="0">
            <a:spAutoFit/>
          </a:bodyPr>
          <a:lstStyle/>
          <a:p>
            <a:r>
              <a:rPr lang="en-US" dirty="0"/>
              <a:t>Reduced Fryer Throughput</a:t>
            </a:r>
          </a:p>
        </p:txBody>
      </p:sp>
      <p:cxnSp>
        <p:nvCxnSpPr>
          <p:cNvPr id="36" name="Straight Arrow Connector 35">
            <a:extLst>
              <a:ext uri="{FF2B5EF4-FFF2-40B4-BE49-F238E27FC236}">
                <a16:creationId xmlns:a16="http://schemas.microsoft.com/office/drawing/2014/main" id="{B07C36B9-603D-E741-80F4-55D0326E0755}"/>
              </a:ext>
            </a:extLst>
          </p:cNvPr>
          <p:cNvCxnSpPr/>
          <p:nvPr/>
        </p:nvCxnSpPr>
        <p:spPr>
          <a:xfrm>
            <a:off x="7661102" y="1935738"/>
            <a:ext cx="59615" cy="254619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CDD080F-6B2C-5B4B-B336-AA1FC987A9D0}"/>
              </a:ext>
            </a:extLst>
          </p:cNvPr>
          <p:cNvSpPr txBox="1"/>
          <p:nvPr/>
        </p:nvSpPr>
        <p:spPr>
          <a:xfrm>
            <a:off x="5151954" y="4484536"/>
            <a:ext cx="2902717" cy="365760"/>
          </a:xfrm>
          <a:prstGeom prst="rect">
            <a:avLst/>
          </a:prstGeom>
          <a:noFill/>
          <a:ln w="38100">
            <a:solidFill>
              <a:schemeClr val="tx1">
                <a:lumMod val="95000"/>
                <a:lumOff val="5000"/>
              </a:schemeClr>
            </a:solidFill>
          </a:ln>
        </p:spPr>
        <p:txBody>
          <a:bodyPr wrap="square" rtlCol="0">
            <a:spAutoFit/>
          </a:bodyPr>
          <a:lstStyle/>
          <a:p>
            <a:r>
              <a:rPr lang="en-US" dirty="0"/>
              <a:t>Frequent Fryer Shutdowns</a:t>
            </a:r>
          </a:p>
        </p:txBody>
      </p:sp>
      <p:cxnSp>
        <p:nvCxnSpPr>
          <p:cNvPr id="39" name="Straight Arrow Connector 38">
            <a:extLst>
              <a:ext uri="{FF2B5EF4-FFF2-40B4-BE49-F238E27FC236}">
                <a16:creationId xmlns:a16="http://schemas.microsoft.com/office/drawing/2014/main" id="{14BF3E24-6166-6349-BD6E-77E205BAEE0B}"/>
              </a:ext>
            </a:extLst>
          </p:cNvPr>
          <p:cNvCxnSpPr>
            <a:cxnSpLocks/>
          </p:cNvCxnSpPr>
          <p:nvPr/>
        </p:nvCxnSpPr>
        <p:spPr>
          <a:xfrm>
            <a:off x="8020897" y="1947037"/>
            <a:ext cx="33774" cy="9545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2E4455D-3F07-534E-A105-56893534C851}"/>
              </a:ext>
            </a:extLst>
          </p:cNvPr>
          <p:cNvSpPr txBox="1"/>
          <p:nvPr/>
        </p:nvSpPr>
        <p:spPr>
          <a:xfrm>
            <a:off x="7824065" y="2901540"/>
            <a:ext cx="1881151" cy="369332"/>
          </a:xfrm>
          <a:prstGeom prst="rect">
            <a:avLst/>
          </a:prstGeom>
          <a:noFill/>
          <a:ln w="38100">
            <a:solidFill>
              <a:schemeClr val="tx1"/>
            </a:solidFill>
          </a:ln>
        </p:spPr>
        <p:txBody>
          <a:bodyPr wrap="square" rtlCol="0">
            <a:spAutoFit/>
          </a:bodyPr>
          <a:lstStyle/>
          <a:p>
            <a:r>
              <a:rPr lang="en-US" dirty="0"/>
              <a:t>No Oil Filtration</a:t>
            </a:r>
          </a:p>
        </p:txBody>
      </p:sp>
    </p:spTree>
    <p:extLst>
      <p:ext uri="{BB962C8B-B14F-4D97-AF65-F5344CB8AC3E}">
        <p14:creationId xmlns:p14="http://schemas.microsoft.com/office/powerpoint/2010/main" val="366455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191001" y="1905000"/>
            <a:ext cx="998229"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AERATION</a:t>
            </a:r>
            <a:endParaRPr lang="en-US" sz="900" b="1" dirty="0">
              <a:latin typeface="Times New Roman" charset="0"/>
            </a:endParaRPr>
          </a:p>
        </p:txBody>
      </p:sp>
      <p:sp>
        <p:nvSpPr>
          <p:cNvPr id="24579" name="Oval 3"/>
          <p:cNvSpPr>
            <a:spLocks noChangeArrowheads="1"/>
          </p:cNvSpPr>
          <p:nvPr/>
        </p:nvSpPr>
        <p:spPr bwMode="auto">
          <a:xfrm>
            <a:off x="5784850" y="1990726"/>
            <a:ext cx="1111250" cy="574675"/>
          </a:xfrm>
          <a:prstGeom prst="ellipse">
            <a:avLst/>
          </a:prstGeom>
          <a:noFill/>
          <a:ln w="38100">
            <a:solidFill>
              <a:srgbClr val="99663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580" name="Rectangle 4"/>
          <p:cNvSpPr>
            <a:spLocks noChangeArrowheads="1"/>
          </p:cNvSpPr>
          <p:nvPr/>
        </p:nvSpPr>
        <p:spPr bwMode="auto">
          <a:xfrm>
            <a:off x="6076950" y="2165350"/>
            <a:ext cx="628128"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FOOD</a:t>
            </a:r>
          </a:p>
        </p:txBody>
      </p:sp>
      <p:sp>
        <p:nvSpPr>
          <p:cNvPr id="24581" name="Rectangle 5"/>
          <p:cNvSpPr>
            <a:spLocks noChangeArrowheads="1"/>
          </p:cNvSpPr>
          <p:nvPr/>
        </p:nvSpPr>
        <p:spPr bwMode="auto">
          <a:xfrm>
            <a:off x="4348163" y="2390775"/>
            <a:ext cx="644158"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oxygen</a:t>
            </a:r>
          </a:p>
        </p:txBody>
      </p:sp>
      <p:sp>
        <p:nvSpPr>
          <p:cNvPr id="24582" name="Rectangle 6"/>
          <p:cNvSpPr>
            <a:spLocks noChangeArrowheads="1"/>
          </p:cNvSpPr>
          <p:nvPr/>
        </p:nvSpPr>
        <p:spPr bwMode="auto">
          <a:xfrm>
            <a:off x="4184651" y="2981325"/>
            <a:ext cx="1075173"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OXIDATION</a:t>
            </a:r>
          </a:p>
        </p:txBody>
      </p:sp>
      <p:sp>
        <p:nvSpPr>
          <p:cNvPr id="24583" name="Rectangle 7"/>
          <p:cNvSpPr>
            <a:spLocks noChangeArrowheads="1"/>
          </p:cNvSpPr>
          <p:nvPr/>
        </p:nvSpPr>
        <p:spPr bwMode="auto">
          <a:xfrm>
            <a:off x="4171951" y="3967164"/>
            <a:ext cx="1202905" cy="426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hydroperoxides</a:t>
            </a:r>
          </a:p>
          <a:p>
            <a:pPr defTabSz="804863" hangingPunct="0">
              <a:lnSpc>
                <a:spcPct val="90000"/>
              </a:lnSpc>
            </a:pPr>
            <a:endParaRPr lang="en-US" sz="1200" b="1" dirty="0">
              <a:latin typeface="Times New Roman" charset="0"/>
            </a:endParaRPr>
          </a:p>
        </p:txBody>
      </p:sp>
      <p:sp>
        <p:nvSpPr>
          <p:cNvPr id="24584" name="Rectangle 8"/>
          <p:cNvSpPr>
            <a:spLocks noChangeArrowheads="1"/>
          </p:cNvSpPr>
          <p:nvPr/>
        </p:nvSpPr>
        <p:spPr bwMode="auto">
          <a:xfrm>
            <a:off x="4102100" y="4162425"/>
            <a:ext cx="1358070" cy="2605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conjugated dienes</a:t>
            </a:r>
          </a:p>
        </p:txBody>
      </p:sp>
      <p:sp>
        <p:nvSpPr>
          <p:cNvPr id="24585" name="Rectangle 9"/>
          <p:cNvSpPr>
            <a:spLocks noChangeArrowheads="1"/>
          </p:cNvSpPr>
          <p:nvPr/>
        </p:nvSpPr>
        <p:spPr bwMode="auto">
          <a:xfrm>
            <a:off x="4260850" y="4778375"/>
            <a:ext cx="796444"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FISSION</a:t>
            </a:r>
          </a:p>
        </p:txBody>
      </p:sp>
      <p:sp>
        <p:nvSpPr>
          <p:cNvPr id="24586" name="Rectangle 10"/>
          <p:cNvSpPr>
            <a:spLocks noChangeArrowheads="1"/>
          </p:cNvSpPr>
          <p:nvPr/>
        </p:nvSpPr>
        <p:spPr bwMode="auto">
          <a:xfrm>
            <a:off x="4330701" y="5264151"/>
            <a:ext cx="713087"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alcohols</a:t>
            </a:r>
          </a:p>
          <a:p>
            <a:pPr defTabSz="804863" hangingPunct="0">
              <a:lnSpc>
                <a:spcPct val="90000"/>
              </a:lnSpc>
            </a:pPr>
            <a:endParaRPr lang="en-US" sz="1200" b="1" dirty="0">
              <a:latin typeface="Times New Roman" charset="0"/>
            </a:endParaRPr>
          </a:p>
        </p:txBody>
      </p:sp>
      <p:sp>
        <p:nvSpPr>
          <p:cNvPr id="24587" name="Rectangle 11"/>
          <p:cNvSpPr>
            <a:spLocks noChangeArrowheads="1"/>
          </p:cNvSpPr>
          <p:nvPr/>
        </p:nvSpPr>
        <p:spPr bwMode="auto">
          <a:xfrm>
            <a:off x="4260850" y="5459413"/>
            <a:ext cx="831710"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aldehydes</a:t>
            </a:r>
          </a:p>
        </p:txBody>
      </p:sp>
      <p:sp>
        <p:nvSpPr>
          <p:cNvPr id="24588" name="Rectangle 12"/>
          <p:cNvSpPr>
            <a:spLocks noChangeArrowheads="1"/>
          </p:cNvSpPr>
          <p:nvPr/>
        </p:nvSpPr>
        <p:spPr bwMode="auto">
          <a:xfrm>
            <a:off x="3859213" y="5913438"/>
            <a:ext cx="515918"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acids</a:t>
            </a:r>
          </a:p>
        </p:txBody>
      </p:sp>
      <p:sp>
        <p:nvSpPr>
          <p:cNvPr id="24589" name="Rectangle 13"/>
          <p:cNvSpPr>
            <a:spLocks noChangeArrowheads="1"/>
          </p:cNvSpPr>
          <p:nvPr/>
        </p:nvSpPr>
        <p:spPr bwMode="auto">
          <a:xfrm>
            <a:off x="4487863" y="5913438"/>
            <a:ext cx="1093448"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hydrocarbons</a:t>
            </a:r>
          </a:p>
        </p:txBody>
      </p:sp>
      <p:sp>
        <p:nvSpPr>
          <p:cNvPr id="24590" name="Rectangle 14"/>
          <p:cNvSpPr>
            <a:spLocks noChangeArrowheads="1"/>
          </p:cNvSpPr>
          <p:nvPr/>
        </p:nvSpPr>
        <p:spPr bwMode="auto">
          <a:xfrm>
            <a:off x="5743576" y="1450975"/>
            <a:ext cx="1198797"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ABSORPTION</a:t>
            </a:r>
          </a:p>
        </p:txBody>
      </p:sp>
      <p:sp>
        <p:nvSpPr>
          <p:cNvPr id="24591" name="Rectangle 15"/>
          <p:cNvSpPr>
            <a:spLocks noChangeArrowheads="1"/>
          </p:cNvSpPr>
          <p:nvPr/>
        </p:nvSpPr>
        <p:spPr bwMode="auto">
          <a:xfrm>
            <a:off x="5500688" y="2992438"/>
            <a:ext cx="1519206"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SOLUBILIZATION</a:t>
            </a:r>
          </a:p>
        </p:txBody>
      </p:sp>
      <p:sp>
        <p:nvSpPr>
          <p:cNvPr id="24592" name="Rectangle 16"/>
          <p:cNvSpPr>
            <a:spLocks noChangeArrowheads="1"/>
          </p:cNvSpPr>
          <p:nvPr/>
        </p:nvSpPr>
        <p:spPr bwMode="auto">
          <a:xfrm>
            <a:off x="5518151" y="3513139"/>
            <a:ext cx="1457329"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colored compounds</a:t>
            </a:r>
          </a:p>
          <a:p>
            <a:pPr defTabSz="804863" hangingPunct="0">
              <a:lnSpc>
                <a:spcPct val="90000"/>
              </a:lnSpc>
            </a:pPr>
            <a:endParaRPr lang="en-US" sz="1200" b="1" dirty="0">
              <a:latin typeface="Times New Roman" charset="0"/>
            </a:endParaRPr>
          </a:p>
        </p:txBody>
      </p:sp>
      <p:sp>
        <p:nvSpPr>
          <p:cNvPr id="24593" name="Rectangle 17"/>
          <p:cNvSpPr>
            <a:spLocks noChangeArrowheads="1"/>
          </p:cNvSpPr>
          <p:nvPr/>
        </p:nvSpPr>
        <p:spPr bwMode="auto">
          <a:xfrm>
            <a:off x="5518150" y="3705225"/>
            <a:ext cx="1062542"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     food lipids</a:t>
            </a:r>
          </a:p>
        </p:txBody>
      </p:sp>
      <p:sp>
        <p:nvSpPr>
          <p:cNvPr id="24594" name="Rectangle 18"/>
          <p:cNvSpPr>
            <a:spLocks noChangeArrowheads="1"/>
          </p:cNvSpPr>
          <p:nvPr/>
        </p:nvSpPr>
        <p:spPr bwMode="auto">
          <a:xfrm>
            <a:off x="7072314" y="1435100"/>
            <a:ext cx="1363137"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VAPORIZATION</a:t>
            </a:r>
          </a:p>
        </p:txBody>
      </p:sp>
      <p:sp>
        <p:nvSpPr>
          <p:cNvPr id="24595" name="Rectangle 19"/>
          <p:cNvSpPr>
            <a:spLocks noChangeArrowheads="1"/>
          </p:cNvSpPr>
          <p:nvPr/>
        </p:nvSpPr>
        <p:spPr bwMode="auto">
          <a:xfrm>
            <a:off x="7526338" y="460376"/>
            <a:ext cx="605686"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steam </a:t>
            </a:r>
          </a:p>
          <a:p>
            <a:pPr defTabSz="804863" hangingPunct="0">
              <a:lnSpc>
                <a:spcPct val="90000"/>
              </a:lnSpc>
            </a:pPr>
            <a:endParaRPr lang="en-US" sz="1200" b="1" dirty="0">
              <a:latin typeface="Times New Roman" charset="0"/>
            </a:endParaRPr>
          </a:p>
        </p:txBody>
      </p:sp>
      <p:sp>
        <p:nvSpPr>
          <p:cNvPr id="24596" name="Rectangle 20"/>
          <p:cNvSpPr>
            <a:spLocks noChangeArrowheads="1"/>
          </p:cNvSpPr>
          <p:nvPr/>
        </p:nvSpPr>
        <p:spPr bwMode="auto">
          <a:xfrm>
            <a:off x="7421564" y="655639"/>
            <a:ext cx="722705"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volatiles</a:t>
            </a:r>
          </a:p>
          <a:p>
            <a:pPr defTabSz="804863" hangingPunct="0">
              <a:lnSpc>
                <a:spcPct val="90000"/>
              </a:lnSpc>
            </a:pPr>
            <a:endParaRPr lang="en-US" sz="1200" b="1" dirty="0">
              <a:latin typeface="Times New Roman" charset="0"/>
            </a:endParaRPr>
          </a:p>
        </p:txBody>
      </p:sp>
      <p:sp>
        <p:nvSpPr>
          <p:cNvPr id="24597" name="Rectangle 21"/>
          <p:cNvSpPr>
            <a:spLocks noChangeArrowheads="1"/>
          </p:cNvSpPr>
          <p:nvPr/>
        </p:nvSpPr>
        <p:spPr bwMode="auto">
          <a:xfrm>
            <a:off x="7264400" y="850900"/>
            <a:ext cx="993612"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antioxidants</a:t>
            </a:r>
          </a:p>
        </p:txBody>
      </p:sp>
      <p:sp>
        <p:nvSpPr>
          <p:cNvPr id="24598" name="Rectangle 22"/>
          <p:cNvSpPr>
            <a:spLocks noChangeArrowheads="1"/>
          </p:cNvSpPr>
          <p:nvPr/>
        </p:nvSpPr>
        <p:spPr bwMode="auto">
          <a:xfrm>
            <a:off x="7893051" y="1808163"/>
            <a:ext cx="729117"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STEAM</a:t>
            </a:r>
          </a:p>
        </p:txBody>
      </p:sp>
      <p:sp>
        <p:nvSpPr>
          <p:cNvPr id="24599" name="Rectangle 23"/>
          <p:cNvSpPr>
            <a:spLocks noChangeArrowheads="1"/>
          </p:cNvSpPr>
          <p:nvPr/>
        </p:nvSpPr>
        <p:spPr bwMode="auto">
          <a:xfrm>
            <a:off x="7823200" y="2992439"/>
            <a:ext cx="573434"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FFA's</a:t>
            </a:r>
          </a:p>
          <a:p>
            <a:pPr defTabSz="804863" hangingPunct="0">
              <a:lnSpc>
                <a:spcPct val="90000"/>
              </a:lnSpc>
            </a:pPr>
            <a:endParaRPr lang="en-US" sz="1200" b="1" dirty="0">
              <a:latin typeface="Times New Roman" charset="0"/>
            </a:endParaRPr>
          </a:p>
        </p:txBody>
      </p:sp>
      <p:sp>
        <p:nvSpPr>
          <p:cNvPr id="24600" name="Rectangle 24"/>
          <p:cNvSpPr>
            <a:spLocks noChangeArrowheads="1"/>
          </p:cNvSpPr>
          <p:nvPr/>
        </p:nvSpPr>
        <p:spPr bwMode="auto">
          <a:xfrm>
            <a:off x="7543801" y="3187700"/>
            <a:ext cx="926161" cy="2605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digycerides</a:t>
            </a:r>
          </a:p>
        </p:txBody>
      </p:sp>
      <p:sp>
        <p:nvSpPr>
          <p:cNvPr id="24601" name="Rectangle 25"/>
          <p:cNvSpPr>
            <a:spLocks noChangeArrowheads="1"/>
          </p:cNvSpPr>
          <p:nvPr/>
        </p:nvSpPr>
        <p:spPr bwMode="auto">
          <a:xfrm>
            <a:off x="7421564" y="3381375"/>
            <a:ext cx="1208239" cy="2605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monoglycerides</a:t>
            </a:r>
          </a:p>
        </p:txBody>
      </p:sp>
      <p:sp>
        <p:nvSpPr>
          <p:cNvPr id="24602" name="Rectangle 26"/>
          <p:cNvSpPr>
            <a:spLocks noChangeArrowheads="1"/>
          </p:cNvSpPr>
          <p:nvPr/>
        </p:nvSpPr>
        <p:spPr bwMode="auto">
          <a:xfrm>
            <a:off x="5622926" y="4567238"/>
            <a:ext cx="1339669"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DEHYDRATION</a:t>
            </a:r>
          </a:p>
        </p:txBody>
      </p:sp>
      <p:sp>
        <p:nvSpPr>
          <p:cNvPr id="24603" name="Rectangle 27"/>
          <p:cNvSpPr>
            <a:spLocks noChangeArrowheads="1"/>
          </p:cNvSpPr>
          <p:nvPr/>
        </p:nvSpPr>
        <p:spPr bwMode="auto">
          <a:xfrm>
            <a:off x="7805739" y="4826001"/>
            <a:ext cx="636143"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dimers</a:t>
            </a:r>
          </a:p>
          <a:p>
            <a:pPr defTabSz="804863" hangingPunct="0">
              <a:lnSpc>
                <a:spcPct val="90000"/>
              </a:lnSpc>
            </a:pPr>
            <a:endParaRPr lang="en-US" sz="1200" b="1" dirty="0">
              <a:latin typeface="Times New Roman" charset="0"/>
            </a:endParaRPr>
          </a:p>
        </p:txBody>
      </p:sp>
      <p:sp>
        <p:nvSpPr>
          <p:cNvPr id="24604" name="Rectangle 28"/>
          <p:cNvSpPr>
            <a:spLocks noChangeArrowheads="1"/>
          </p:cNvSpPr>
          <p:nvPr/>
        </p:nvSpPr>
        <p:spPr bwMode="auto">
          <a:xfrm>
            <a:off x="7766050" y="5038726"/>
            <a:ext cx="669480" cy="426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trimers</a:t>
            </a:r>
          </a:p>
          <a:p>
            <a:pPr defTabSz="804863" hangingPunct="0">
              <a:lnSpc>
                <a:spcPct val="90000"/>
              </a:lnSpc>
            </a:pPr>
            <a:endParaRPr lang="en-US" sz="1200" b="1" dirty="0">
              <a:latin typeface="Times New Roman" charset="0"/>
            </a:endParaRPr>
          </a:p>
        </p:txBody>
      </p:sp>
      <p:sp>
        <p:nvSpPr>
          <p:cNvPr id="24605" name="Rectangle 29"/>
          <p:cNvSpPr>
            <a:spLocks noChangeArrowheads="1"/>
          </p:cNvSpPr>
          <p:nvPr/>
        </p:nvSpPr>
        <p:spPr bwMode="auto">
          <a:xfrm>
            <a:off x="7718425" y="5214939"/>
            <a:ext cx="746750"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epoxides</a:t>
            </a:r>
          </a:p>
          <a:p>
            <a:pPr defTabSz="804863" hangingPunct="0">
              <a:lnSpc>
                <a:spcPct val="90000"/>
              </a:lnSpc>
            </a:pPr>
            <a:endParaRPr lang="en-US" sz="1200" b="1" dirty="0">
              <a:latin typeface="Times New Roman" charset="0"/>
            </a:endParaRPr>
          </a:p>
        </p:txBody>
      </p:sp>
      <p:sp>
        <p:nvSpPr>
          <p:cNvPr id="24606" name="Rectangle 30"/>
          <p:cNvSpPr>
            <a:spLocks noChangeArrowheads="1"/>
          </p:cNvSpPr>
          <p:nvPr/>
        </p:nvSpPr>
        <p:spPr bwMode="auto">
          <a:xfrm>
            <a:off x="7753351" y="5410201"/>
            <a:ext cx="713087"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alcohols</a:t>
            </a:r>
          </a:p>
          <a:p>
            <a:pPr defTabSz="804863" hangingPunct="0">
              <a:lnSpc>
                <a:spcPct val="90000"/>
              </a:lnSpc>
            </a:pPr>
            <a:endParaRPr lang="en-US" sz="1200" b="1" dirty="0">
              <a:latin typeface="Times New Roman" charset="0"/>
            </a:endParaRPr>
          </a:p>
        </p:txBody>
      </p:sp>
      <p:sp>
        <p:nvSpPr>
          <p:cNvPr id="24607" name="Rectangle 31"/>
          <p:cNvSpPr>
            <a:spLocks noChangeArrowheads="1"/>
          </p:cNvSpPr>
          <p:nvPr/>
        </p:nvSpPr>
        <p:spPr bwMode="auto">
          <a:xfrm>
            <a:off x="7526338" y="5605463"/>
            <a:ext cx="1093448"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hydrocarbons</a:t>
            </a:r>
          </a:p>
        </p:txBody>
      </p:sp>
      <p:sp>
        <p:nvSpPr>
          <p:cNvPr id="24608" name="Rectangle 32"/>
          <p:cNvSpPr>
            <a:spLocks noChangeArrowheads="1"/>
          </p:cNvSpPr>
          <p:nvPr/>
        </p:nvSpPr>
        <p:spPr bwMode="auto">
          <a:xfrm>
            <a:off x="5937250" y="5021263"/>
            <a:ext cx="897240"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HEATING</a:t>
            </a:r>
          </a:p>
        </p:txBody>
      </p:sp>
      <p:sp>
        <p:nvSpPr>
          <p:cNvPr id="24609" name="Rectangle 33"/>
          <p:cNvSpPr>
            <a:spLocks noChangeArrowheads="1"/>
          </p:cNvSpPr>
          <p:nvPr/>
        </p:nvSpPr>
        <p:spPr bwMode="auto">
          <a:xfrm>
            <a:off x="6024564" y="5491164"/>
            <a:ext cx="636143"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dimers</a:t>
            </a:r>
          </a:p>
          <a:p>
            <a:pPr defTabSz="804863" hangingPunct="0">
              <a:lnSpc>
                <a:spcPct val="90000"/>
              </a:lnSpc>
            </a:pPr>
            <a:endParaRPr lang="en-US" sz="1200" b="1" dirty="0">
              <a:latin typeface="Times New Roman" charset="0"/>
            </a:endParaRPr>
          </a:p>
        </p:txBody>
      </p:sp>
      <p:sp>
        <p:nvSpPr>
          <p:cNvPr id="24610" name="Rectangle 34"/>
          <p:cNvSpPr>
            <a:spLocks noChangeArrowheads="1"/>
          </p:cNvSpPr>
          <p:nvPr/>
        </p:nvSpPr>
        <p:spPr bwMode="auto">
          <a:xfrm>
            <a:off x="5588001" y="5686425"/>
            <a:ext cx="1341465"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cyclic compounds</a:t>
            </a:r>
          </a:p>
        </p:txBody>
      </p:sp>
      <p:sp>
        <p:nvSpPr>
          <p:cNvPr id="24611" name="Rectangle 35"/>
          <p:cNvSpPr>
            <a:spLocks noChangeArrowheads="1"/>
          </p:cNvSpPr>
          <p:nvPr/>
        </p:nvSpPr>
        <p:spPr bwMode="auto">
          <a:xfrm>
            <a:off x="7491413" y="2439988"/>
            <a:ext cx="1183088"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HYDROLYSIS</a:t>
            </a:r>
          </a:p>
        </p:txBody>
      </p:sp>
      <p:sp>
        <p:nvSpPr>
          <p:cNvPr id="24612" name="Rectangle 36"/>
          <p:cNvSpPr>
            <a:spLocks noChangeArrowheads="1"/>
          </p:cNvSpPr>
          <p:nvPr/>
        </p:nvSpPr>
        <p:spPr bwMode="auto">
          <a:xfrm>
            <a:off x="7875588" y="3819526"/>
            <a:ext cx="592862" cy="423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FREE</a:t>
            </a:r>
          </a:p>
          <a:p>
            <a:pPr defTabSz="804863">
              <a:lnSpc>
                <a:spcPct val="90000"/>
              </a:lnSpc>
            </a:pPr>
            <a:endParaRPr lang="en-US" sz="1200" b="1" dirty="0">
              <a:latin typeface="Times New Roman" charset="0"/>
            </a:endParaRPr>
          </a:p>
        </p:txBody>
      </p:sp>
      <p:sp>
        <p:nvSpPr>
          <p:cNvPr id="24613" name="Rectangle 37"/>
          <p:cNvSpPr>
            <a:spLocks noChangeArrowheads="1"/>
          </p:cNvSpPr>
          <p:nvPr/>
        </p:nvSpPr>
        <p:spPr bwMode="auto">
          <a:xfrm>
            <a:off x="7631113" y="4014788"/>
            <a:ext cx="982392" cy="257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364" tIns="45182" rIns="90364" bIns="45182">
            <a:spAutoFit/>
          </a:bodyPr>
          <a:lstStyle/>
          <a:p>
            <a:pPr defTabSz="804863" eaLnBrk="0" hangingPunct="0">
              <a:lnSpc>
                <a:spcPct val="90000"/>
              </a:lnSpc>
            </a:pPr>
            <a:r>
              <a:rPr lang="en-US" sz="1200" b="1" dirty="0">
                <a:latin typeface="Times New Roman" charset="0"/>
              </a:rPr>
              <a:t>RADICALS</a:t>
            </a:r>
          </a:p>
        </p:txBody>
      </p:sp>
      <p:sp>
        <p:nvSpPr>
          <p:cNvPr id="24614" name="Freeform 38"/>
          <p:cNvSpPr>
            <a:spLocks/>
          </p:cNvSpPr>
          <p:nvPr/>
        </p:nvSpPr>
        <p:spPr bwMode="auto">
          <a:xfrm>
            <a:off x="3830638" y="1246189"/>
            <a:ext cx="5010150" cy="111125"/>
          </a:xfrm>
          <a:custGeom>
            <a:avLst/>
            <a:gdLst>
              <a:gd name="T0" fmla="*/ 0 w 3156"/>
              <a:gd name="T1" fmla="*/ 47 h 70"/>
              <a:gd name="T2" fmla="*/ 234 w 3156"/>
              <a:gd name="T3" fmla="*/ 0 h 70"/>
              <a:gd name="T4" fmla="*/ 444 w 3156"/>
              <a:gd name="T5" fmla="*/ 47 h 70"/>
              <a:gd name="T6" fmla="*/ 623 w 3156"/>
              <a:gd name="T7" fmla="*/ 16 h 70"/>
              <a:gd name="T8" fmla="*/ 779 w 3156"/>
              <a:gd name="T9" fmla="*/ 55 h 70"/>
              <a:gd name="T10" fmla="*/ 1005 w 3156"/>
              <a:gd name="T11" fmla="*/ 24 h 70"/>
              <a:gd name="T12" fmla="*/ 1106 w 3156"/>
              <a:gd name="T13" fmla="*/ 47 h 70"/>
              <a:gd name="T14" fmla="*/ 1254 w 3156"/>
              <a:gd name="T15" fmla="*/ 70 h 70"/>
              <a:gd name="T16" fmla="*/ 1403 w 3156"/>
              <a:gd name="T17" fmla="*/ 55 h 70"/>
              <a:gd name="T18" fmla="*/ 1519 w 3156"/>
              <a:gd name="T19" fmla="*/ 24 h 70"/>
              <a:gd name="T20" fmla="*/ 1629 w 3156"/>
              <a:gd name="T21" fmla="*/ 55 h 70"/>
              <a:gd name="T22" fmla="*/ 1730 w 3156"/>
              <a:gd name="T23" fmla="*/ 70 h 70"/>
              <a:gd name="T24" fmla="*/ 1979 w 3156"/>
              <a:gd name="T25" fmla="*/ 24 h 70"/>
              <a:gd name="T26" fmla="*/ 2182 w 3156"/>
              <a:gd name="T27" fmla="*/ 63 h 70"/>
              <a:gd name="T28" fmla="*/ 2470 w 3156"/>
              <a:gd name="T29" fmla="*/ 8 h 70"/>
              <a:gd name="T30" fmla="*/ 2626 w 3156"/>
              <a:gd name="T31" fmla="*/ 47 h 70"/>
              <a:gd name="T32" fmla="*/ 2907 w 3156"/>
              <a:gd name="T33" fmla="*/ 24 h 70"/>
              <a:gd name="T34" fmla="*/ 3039 w 3156"/>
              <a:gd name="T35" fmla="*/ 63 h 70"/>
              <a:gd name="T36" fmla="*/ 3156 w 3156"/>
              <a:gd name="T37"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56" h="70">
                <a:moveTo>
                  <a:pt x="0" y="47"/>
                </a:moveTo>
                <a:cubicBezTo>
                  <a:pt x="97" y="55"/>
                  <a:pt x="154" y="54"/>
                  <a:pt x="234" y="0"/>
                </a:cubicBezTo>
                <a:cubicBezTo>
                  <a:pt x="314" y="25"/>
                  <a:pt x="363" y="38"/>
                  <a:pt x="444" y="47"/>
                </a:cubicBezTo>
                <a:cubicBezTo>
                  <a:pt x="509" y="42"/>
                  <a:pt x="565" y="44"/>
                  <a:pt x="623" y="16"/>
                </a:cubicBezTo>
                <a:cubicBezTo>
                  <a:pt x="681" y="26"/>
                  <a:pt x="724" y="41"/>
                  <a:pt x="779" y="55"/>
                </a:cubicBezTo>
                <a:cubicBezTo>
                  <a:pt x="881" y="49"/>
                  <a:pt x="917" y="37"/>
                  <a:pt x="1005" y="24"/>
                </a:cubicBezTo>
                <a:cubicBezTo>
                  <a:pt x="1052" y="8"/>
                  <a:pt x="1064" y="32"/>
                  <a:pt x="1106" y="47"/>
                </a:cubicBezTo>
                <a:cubicBezTo>
                  <a:pt x="1155" y="64"/>
                  <a:pt x="1203" y="65"/>
                  <a:pt x="1254" y="70"/>
                </a:cubicBezTo>
                <a:cubicBezTo>
                  <a:pt x="1278" y="68"/>
                  <a:pt x="1372" y="62"/>
                  <a:pt x="1403" y="55"/>
                </a:cubicBezTo>
                <a:cubicBezTo>
                  <a:pt x="1442" y="46"/>
                  <a:pt x="1519" y="24"/>
                  <a:pt x="1519" y="24"/>
                </a:cubicBezTo>
                <a:cubicBezTo>
                  <a:pt x="1695" y="46"/>
                  <a:pt x="1448" y="10"/>
                  <a:pt x="1629" y="55"/>
                </a:cubicBezTo>
                <a:cubicBezTo>
                  <a:pt x="1662" y="63"/>
                  <a:pt x="1730" y="70"/>
                  <a:pt x="1730" y="70"/>
                </a:cubicBezTo>
                <a:cubicBezTo>
                  <a:pt x="1817" y="63"/>
                  <a:pt x="1894" y="37"/>
                  <a:pt x="1979" y="24"/>
                </a:cubicBezTo>
                <a:cubicBezTo>
                  <a:pt x="2047" y="37"/>
                  <a:pt x="2114" y="53"/>
                  <a:pt x="2182" y="63"/>
                </a:cubicBezTo>
                <a:cubicBezTo>
                  <a:pt x="2281" y="55"/>
                  <a:pt x="2374" y="33"/>
                  <a:pt x="2470" y="8"/>
                </a:cubicBezTo>
                <a:cubicBezTo>
                  <a:pt x="2522" y="22"/>
                  <a:pt x="2573" y="38"/>
                  <a:pt x="2626" y="47"/>
                </a:cubicBezTo>
                <a:cubicBezTo>
                  <a:pt x="2734" y="33"/>
                  <a:pt x="2800" y="16"/>
                  <a:pt x="2907" y="24"/>
                </a:cubicBezTo>
                <a:cubicBezTo>
                  <a:pt x="3001" y="62"/>
                  <a:pt x="2957" y="51"/>
                  <a:pt x="3039" y="63"/>
                </a:cubicBezTo>
                <a:cubicBezTo>
                  <a:pt x="3080" y="49"/>
                  <a:pt x="3111" y="39"/>
                  <a:pt x="3156" y="39"/>
                </a:cubicBezTo>
              </a:path>
            </a:pathLst>
          </a:custGeom>
          <a:noFill/>
          <a:ln w="381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15" name="Line 39"/>
          <p:cNvSpPr>
            <a:spLocks noChangeShapeType="1"/>
          </p:cNvSpPr>
          <p:nvPr/>
        </p:nvSpPr>
        <p:spPr bwMode="auto">
          <a:xfrm>
            <a:off x="4718050" y="923925"/>
            <a:ext cx="1588" cy="9906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16" name="Line 40"/>
          <p:cNvSpPr>
            <a:spLocks noChangeShapeType="1"/>
          </p:cNvSpPr>
          <p:nvPr/>
        </p:nvSpPr>
        <p:spPr bwMode="auto">
          <a:xfrm>
            <a:off x="4718050" y="2143125"/>
            <a:ext cx="1588"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17" name="Line 41"/>
          <p:cNvSpPr>
            <a:spLocks noChangeShapeType="1"/>
          </p:cNvSpPr>
          <p:nvPr/>
        </p:nvSpPr>
        <p:spPr bwMode="auto">
          <a:xfrm>
            <a:off x="4718050" y="3209925"/>
            <a:ext cx="1588" cy="8382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18" name="Line 42"/>
          <p:cNvSpPr>
            <a:spLocks noChangeShapeType="1"/>
          </p:cNvSpPr>
          <p:nvPr/>
        </p:nvSpPr>
        <p:spPr bwMode="auto">
          <a:xfrm>
            <a:off x="4718050" y="2676525"/>
            <a:ext cx="1588"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19" name="Line 43"/>
          <p:cNvSpPr>
            <a:spLocks noChangeShapeType="1"/>
          </p:cNvSpPr>
          <p:nvPr/>
        </p:nvSpPr>
        <p:spPr bwMode="auto">
          <a:xfrm>
            <a:off x="4641850" y="5038725"/>
            <a:ext cx="1588"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0" name="Line 44"/>
          <p:cNvSpPr>
            <a:spLocks noChangeShapeType="1"/>
          </p:cNvSpPr>
          <p:nvPr/>
        </p:nvSpPr>
        <p:spPr bwMode="auto">
          <a:xfrm>
            <a:off x="4718050" y="4352925"/>
            <a:ext cx="1588" cy="4572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1" name="Line 45"/>
          <p:cNvSpPr>
            <a:spLocks noChangeShapeType="1"/>
          </p:cNvSpPr>
          <p:nvPr/>
        </p:nvSpPr>
        <p:spPr bwMode="auto">
          <a:xfrm flipH="1">
            <a:off x="4260850" y="5648325"/>
            <a:ext cx="381000" cy="2286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2" name="Line 46"/>
          <p:cNvSpPr>
            <a:spLocks noChangeShapeType="1"/>
          </p:cNvSpPr>
          <p:nvPr/>
        </p:nvSpPr>
        <p:spPr bwMode="auto">
          <a:xfrm>
            <a:off x="4718050" y="5648325"/>
            <a:ext cx="304800"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3" name="Line 47"/>
          <p:cNvSpPr>
            <a:spLocks noChangeShapeType="1"/>
          </p:cNvSpPr>
          <p:nvPr/>
        </p:nvSpPr>
        <p:spPr bwMode="auto">
          <a:xfrm>
            <a:off x="5022850" y="2143125"/>
            <a:ext cx="685800" cy="1524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4" name="Line 48"/>
          <p:cNvSpPr>
            <a:spLocks noChangeShapeType="1"/>
          </p:cNvSpPr>
          <p:nvPr/>
        </p:nvSpPr>
        <p:spPr bwMode="auto">
          <a:xfrm>
            <a:off x="6318250" y="1685925"/>
            <a:ext cx="1588"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5" name="Line 49"/>
          <p:cNvSpPr>
            <a:spLocks noChangeShapeType="1"/>
          </p:cNvSpPr>
          <p:nvPr/>
        </p:nvSpPr>
        <p:spPr bwMode="auto">
          <a:xfrm>
            <a:off x="6318250" y="2600325"/>
            <a:ext cx="1588" cy="4572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6" name="Line 50"/>
          <p:cNvSpPr>
            <a:spLocks noChangeShapeType="1"/>
          </p:cNvSpPr>
          <p:nvPr/>
        </p:nvSpPr>
        <p:spPr bwMode="auto">
          <a:xfrm>
            <a:off x="6318250" y="3209925"/>
            <a:ext cx="1588" cy="3810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7" name="Line 51"/>
          <p:cNvSpPr>
            <a:spLocks noChangeShapeType="1"/>
          </p:cNvSpPr>
          <p:nvPr/>
        </p:nvSpPr>
        <p:spPr bwMode="auto">
          <a:xfrm>
            <a:off x="5403850" y="4276725"/>
            <a:ext cx="838200" cy="2286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8" name="Line 52"/>
          <p:cNvSpPr>
            <a:spLocks noChangeShapeType="1"/>
          </p:cNvSpPr>
          <p:nvPr/>
        </p:nvSpPr>
        <p:spPr bwMode="auto">
          <a:xfrm>
            <a:off x="6318250" y="5267325"/>
            <a:ext cx="1588" cy="2286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29" name="Line 53"/>
          <p:cNvSpPr>
            <a:spLocks noChangeShapeType="1"/>
          </p:cNvSpPr>
          <p:nvPr/>
        </p:nvSpPr>
        <p:spPr bwMode="auto">
          <a:xfrm flipV="1">
            <a:off x="6851650" y="1685925"/>
            <a:ext cx="762000" cy="4572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0" name="Line 54"/>
          <p:cNvSpPr>
            <a:spLocks noChangeShapeType="1"/>
          </p:cNvSpPr>
          <p:nvPr/>
        </p:nvSpPr>
        <p:spPr bwMode="auto">
          <a:xfrm flipV="1">
            <a:off x="7842250" y="1076325"/>
            <a:ext cx="1588" cy="3810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1" name="Line 55"/>
          <p:cNvSpPr>
            <a:spLocks noChangeShapeType="1"/>
          </p:cNvSpPr>
          <p:nvPr/>
        </p:nvSpPr>
        <p:spPr bwMode="auto">
          <a:xfrm flipV="1">
            <a:off x="6927850" y="1990725"/>
            <a:ext cx="990600"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2" name="Line 56"/>
          <p:cNvSpPr>
            <a:spLocks noChangeShapeType="1"/>
          </p:cNvSpPr>
          <p:nvPr/>
        </p:nvSpPr>
        <p:spPr bwMode="auto">
          <a:xfrm>
            <a:off x="8147050" y="2066925"/>
            <a:ext cx="1588" cy="3810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3" name="Line 57"/>
          <p:cNvSpPr>
            <a:spLocks noChangeShapeType="1"/>
          </p:cNvSpPr>
          <p:nvPr/>
        </p:nvSpPr>
        <p:spPr bwMode="auto">
          <a:xfrm>
            <a:off x="8147050" y="2676525"/>
            <a:ext cx="1588" cy="3048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4" name="Line 58"/>
          <p:cNvSpPr>
            <a:spLocks noChangeShapeType="1"/>
          </p:cNvSpPr>
          <p:nvPr/>
        </p:nvSpPr>
        <p:spPr bwMode="auto">
          <a:xfrm>
            <a:off x="5403850" y="4124325"/>
            <a:ext cx="2209800" cy="1588"/>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5" name="Line 59"/>
          <p:cNvSpPr>
            <a:spLocks noChangeShapeType="1"/>
          </p:cNvSpPr>
          <p:nvPr/>
        </p:nvSpPr>
        <p:spPr bwMode="auto">
          <a:xfrm>
            <a:off x="8147050" y="4276725"/>
            <a:ext cx="1588" cy="457200"/>
          </a:xfrm>
          <a:prstGeom prst="line">
            <a:avLst/>
          </a:prstGeom>
          <a:noFill/>
          <a:ln w="2857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636" name="Text Box 60"/>
          <p:cNvSpPr txBox="1">
            <a:spLocks noChangeArrowheads="1"/>
          </p:cNvSpPr>
          <p:nvPr/>
        </p:nvSpPr>
        <p:spPr bwMode="auto">
          <a:xfrm>
            <a:off x="1752600" y="152401"/>
            <a:ext cx="5181600" cy="669925"/>
          </a:xfrm>
          <a:prstGeom prst="rect">
            <a:avLst/>
          </a:prstGeom>
          <a:noFill/>
          <a:ln w="2857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Verdana" charset="0"/>
              </a:rPr>
              <a:t>Multitude of Reactions Occur in the Oil During Frying</a:t>
            </a:r>
          </a:p>
        </p:txBody>
      </p:sp>
      <p:sp>
        <p:nvSpPr>
          <p:cNvPr id="24637" name="Line 61"/>
          <p:cNvSpPr>
            <a:spLocks noChangeShapeType="1"/>
          </p:cNvSpPr>
          <p:nvPr/>
        </p:nvSpPr>
        <p:spPr bwMode="auto">
          <a:xfrm>
            <a:off x="3581400" y="1371600"/>
            <a:ext cx="0" cy="3124200"/>
          </a:xfrm>
          <a:prstGeom prst="line">
            <a:avLst/>
          </a:prstGeom>
          <a:noFill/>
          <a:ln w="3810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38" name="Line 62"/>
          <p:cNvSpPr>
            <a:spLocks noChangeShapeType="1"/>
          </p:cNvSpPr>
          <p:nvPr/>
        </p:nvSpPr>
        <p:spPr bwMode="auto">
          <a:xfrm>
            <a:off x="5410200" y="1371600"/>
            <a:ext cx="0" cy="3124200"/>
          </a:xfrm>
          <a:prstGeom prst="line">
            <a:avLst/>
          </a:prstGeom>
          <a:noFill/>
          <a:ln w="3810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39" name="Line 63"/>
          <p:cNvSpPr>
            <a:spLocks noChangeShapeType="1"/>
          </p:cNvSpPr>
          <p:nvPr/>
        </p:nvSpPr>
        <p:spPr bwMode="auto">
          <a:xfrm>
            <a:off x="3581400" y="4495800"/>
            <a:ext cx="1828800" cy="0"/>
          </a:xfrm>
          <a:prstGeom prst="line">
            <a:avLst/>
          </a:prstGeom>
          <a:noFill/>
          <a:ln w="3810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0" name="Line 64"/>
          <p:cNvSpPr>
            <a:spLocks noChangeShapeType="1"/>
          </p:cNvSpPr>
          <p:nvPr/>
        </p:nvSpPr>
        <p:spPr bwMode="auto">
          <a:xfrm>
            <a:off x="3581400" y="1371600"/>
            <a:ext cx="1828800" cy="0"/>
          </a:xfrm>
          <a:prstGeom prst="line">
            <a:avLst/>
          </a:prstGeom>
          <a:noFill/>
          <a:ln w="3810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1" name="Line 65"/>
          <p:cNvSpPr>
            <a:spLocks noChangeShapeType="1"/>
          </p:cNvSpPr>
          <p:nvPr/>
        </p:nvSpPr>
        <p:spPr bwMode="auto">
          <a:xfrm>
            <a:off x="7315200" y="1752600"/>
            <a:ext cx="1676400" cy="0"/>
          </a:xfrm>
          <a:prstGeom prst="line">
            <a:avLst/>
          </a:prstGeom>
          <a:noFill/>
          <a:ln w="38100">
            <a:solidFill>
              <a:srgbClr val="0033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2" name="Line 66"/>
          <p:cNvSpPr>
            <a:spLocks noChangeShapeType="1"/>
          </p:cNvSpPr>
          <p:nvPr/>
        </p:nvSpPr>
        <p:spPr bwMode="auto">
          <a:xfrm>
            <a:off x="7315200" y="3733800"/>
            <a:ext cx="1676400" cy="0"/>
          </a:xfrm>
          <a:prstGeom prst="line">
            <a:avLst/>
          </a:prstGeom>
          <a:noFill/>
          <a:ln w="38100">
            <a:solidFill>
              <a:srgbClr val="0033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3" name="Line 67"/>
          <p:cNvSpPr>
            <a:spLocks noChangeShapeType="1"/>
          </p:cNvSpPr>
          <p:nvPr/>
        </p:nvSpPr>
        <p:spPr bwMode="auto">
          <a:xfrm>
            <a:off x="7315200" y="1752600"/>
            <a:ext cx="0" cy="1981200"/>
          </a:xfrm>
          <a:prstGeom prst="line">
            <a:avLst/>
          </a:prstGeom>
          <a:noFill/>
          <a:ln w="38100">
            <a:solidFill>
              <a:srgbClr val="0033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4" name="Line 68"/>
          <p:cNvSpPr>
            <a:spLocks noChangeShapeType="1"/>
          </p:cNvSpPr>
          <p:nvPr/>
        </p:nvSpPr>
        <p:spPr bwMode="auto">
          <a:xfrm>
            <a:off x="8991600" y="1752600"/>
            <a:ext cx="0" cy="1981200"/>
          </a:xfrm>
          <a:prstGeom prst="line">
            <a:avLst/>
          </a:prstGeom>
          <a:noFill/>
          <a:ln w="38100">
            <a:solidFill>
              <a:srgbClr val="0033CC"/>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5" name="Line 69"/>
          <p:cNvSpPr>
            <a:spLocks noChangeShapeType="1"/>
          </p:cNvSpPr>
          <p:nvPr/>
        </p:nvSpPr>
        <p:spPr bwMode="auto">
          <a:xfrm>
            <a:off x="7467600" y="4800600"/>
            <a:ext cx="0" cy="4572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6" name="Line 70"/>
          <p:cNvSpPr>
            <a:spLocks noChangeShapeType="1"/>
          </p:cNvSpPr>
          <p:nvPr/>
        </p:nvSpPr>
        <p:spPr bwMode="auto">
          <a:xfrm>
            <a:off x="8610600" y="4800600"/>
            <a:ext cx="0" cy="4572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7" name="Line 71"/>
          <p:cNvSpPr>
            <a:spLocks noChangeShapeType="1"/>
          </p:cNvSpPr>
          <p:nvPr/>
        </p:nvSpPr>
        <p:spPr bwMode="auto">
          <a:xfrm>
            <a:off x="7467600" y="4800600"/>
            <a:ext cx="114300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8" name="Line 72"/>
          <p:cNvSpPr>
            <a:spLocks noChangeShapeType="1"/>
          </p:cNvSpPr>
          <p:nvPr/>
        </p:nvSpPr>
        <p:spPr bwMode="auto">
          <a:xfrm>
            <a:off x="7467600" y="5257800"/>
            <a:ext cx="1143000" cy="0"/>
          </a:xfrm>
          <a:prstGeom prst="line">
            <a:avLst/>
          </a:prstGeom>
          <a:noFill/>
          <a:ln w="19050">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49" name="Line 73"/>
          <p:cNvSpPr>
            <a:spLocks noChangeShapeType="1"/>
          </p:cNvSpPr>
          <p:nvPr/>
        </p:nvSpPr>
        <p:spPr bwMode="auto">
          <a:xfrm>
            <a:off x="3657600" y="4800600"/>
            <a:ext cx="1828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0" name="Line 74"/>
          <p:cNvSpPr>
            <a:spLocks noChangeShapeType="1"/>
          </p:cNvSpPr>
          <p:nvPr/>
        </p:nvSpPr>
        <p:spPr bwMode="auto">
          <a:xfrm>
            <a:off x="3657600" y="6248400"/>
            <a:ext cx="1828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1" name="Line 75"/>
          <p:cNvSpPr>
            <a:spLocks noChangeShapeType="1"/>
          </p:cNvSpPr>
          <p:nvPr/>
        </p:nvSpPr>
        <p:spPr bwMode="auto">
          <a:xfrm>
            <a:off x="3657600" y="4800600"/>
            <a:ext cx="0" cy="1447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2" name="Line 76"/>
          <p:cNvSpPr>
            <a:spLocks noChangeShapeType="1"/>
          </p:cNvSpPr>
          <p:nvPr/>
        </p:nvSpPr>
        <p:spPr bwMode="auto">
          <a:xfrm>
            <a:off x="5486400" y="4800600"/>
            <a:ext cx="0" cy="1447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3" name="Line 77"/>
          <p:cNvSpPr>
            <a:spLocks noChangeShapeType="1"/>
          </p:cNvSpPr>
          <p:nvPr/>
        </p:nvSpPr>
        <p:spPr bwMode="auto">
          <a:xfrm>
            <a:off x="7467600" y="5334000"/>
            <a:ext cx="0" cy="5334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4" name="Line 78"/>
          <p:cNvSpPr>
            <a:spLocks noChangeShapeType="1"/>
          </p:cNvSpPr>
          <p:nvPr/>
        </p:nvSpPr>
        <p:spPr bwMode="auto">
          <a:xfrm>
            <a:off x="8686800" y="5334000"/>
            <a:ext cx="0" cy="5334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5" name="Line 79"/>
          <p:cNvSpPr>
            <a:spLocks noChangeShapeType="1"/>
          </p:cNvSpPr>
          <p:nvPr/>
        </p:nvSpPr>
        <p:spPr bwMode="auto">
          <a:xfrm>
            <a:off x="7467600" y="5867400"/>
            <a:ext cx="121920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6" name="Line 80"/>
          <p:cNvSpPr>
            <a:spLocks noChangeShapeType="1"/>
          </p:cNvSpPr>
          <p:nvPr/>
        </p:nvSpPr>
        <p:spPr bwMode="auto">
          <a:xfrm>
            <a:off x="5638800" y="4953000"/>
            <a:ext cx="1524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7" name="Line 81"/>
          <p:cNvSpPr>
            <a:spLocks noChangeShapeType="1"/>
          </p:cNvSpPr>
          <p:nvPr/>
        </p:nvSpPr>
        <p:spPr bwMode="auto">
          <a:xfrm>
            <a:off x="5638800" y="6096000"/>
            <a:ext cx="1524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8" name="Line 82"/>
          <p:cNvSpPr>
            <a:spLocks noChangeShapeType="1"/>
          </p:cNvSpPr>
          <p:nvPr/>
        </p:nvSpPr>
        <p:spPr bwMode="auto">
          <a:xfrm flipV="1">
            <a:off x="5638800" y="4953000"/>
            <a:ext cx="0" cy="1143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59" name="Line 83"/>
          <p:cNvSpPr>
            <a:spLocks noChangeShapeType="1"/>
          </p:cNvSpPr>
          <p:nvPr/>
        </p:nvSpPr>
        <p:spPr bwMode="auto">
          <a:xfrm flipV="1">
            <a:off x="7162800" y="4953000"/>
            <a:ext cx="0" cy="1143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4660" name="Text Box 84"/>
          <p:cNvSpPr txBox="1">
            <a:spLocks noChangeArrowheads="1"/>
          </p:cNvSpPr>
          <p:nvPr/>
        </p:nvSpPr>
        <p:spPr bwMode="auto">
          <a:xfrm>
            <a:off x="1828800" y="2133601"/>
            <a:ext cx="1295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0000"/>
                </a:solidFill>
              </a:rPr>
              <a:t>Oxidation</a:t>
            </a:r>
          </a:p>
        </p:txBody>
      </p:sp>
      <p:sp>
        <p:nvSpPr>
          <p:cNvPr id="24661" name="Text Box 85"/>
          <p:cNvSpPr txBox="1">
            <a:spLocks noChangeArrowheads="1"/>
          </p:cNvSpPr>
          <p:nvPr/>
        </p:nvSpPr>
        <p:spPr bwMode="auto">
          <a:xfrm>
            <a:off x="2057400" y="5105400"/>
            <a:ext cx="1447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0000"/>
                </a:solidFill>
              </a:rPr>
              <a:t>Further Oxidation</a:t>
            </a:r>
          </a:p>
        </p:txBody>
      </p:sp>
      <p:sp>
        <p:nvSpPr>
          <p:cNvPr id="24662" name="Text Box 86"/>
          <p:cNvSpPr txBox="1">
            <a:spLocks noChangeArrowheads="1"/>
          </p:cNvSpPr>
          <p:nvPr/>
        </p:nvSpPr>
        <p:spPr bwMode="auto">
          <a:xfrm>
            <a:off x="5638800" y="6172201"/>
            <a:ext cx="1828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0000"/>
                </a:solidFill>
              </a:rPr>
              <a:t>Polymerization</a:t>
            </a:r>
          </a:p>
        </p:txBody>
      </p:sp>
      <p:sp>
        <p:nvSpPr>
          <p:cNvPr id="24663" name="Text Box 87"/>
          <p:cNvSpPr txBox="1">
            <a:spLocks noChangeArrowheads="1"/>
          </p:cNvSpPr>
          <p:nvPr/>
        </p:nvSpPr>
        <p:spPr bwMode="auto">
          <a:xfrm>
            <a:off x="9220200" y="2133601"/>
            <a:ext cx="1295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solidFill>
                  <a:srgbClr val="FF0000"/>
                </a:solidFill>
              </a:rPr>
              <a:t>Hydrolysis</a:t>
            </a:r>
          </a:p>
        </p:txBody>
      </p:sp>
      <p:sp>
        <p:nvSpPr>
          <p:cNvPr id="24664" name="Text Box 88"/>
          <p:cNvSpPr txBox="1">
            <a:spLocks noChangeArrowheads="1"/>
          </p:cNvSpPr>
          <p:nvPr/>
        </p:nvSpPr>
        <p:spPr bwMode="auto">
          <a:xfrm>
            <a:off x="8915400" y="4953000"/>
            <a:ext cx="1447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solidFill>
                  <a:srgbClr val="FF0000"/>
                </a:solidFill>
              </a:rPr>
              <a:t>Further Oxidation</a:t>
            </a:r>
          </a:p>
        </p:txBody>
      </p:sp>
      <p:sp>
        <p:nvSpPr>
          <p:cNvPr id="4" name="Slide Number Placeholder 3"/>
          <p:cNvSpPr>
            <a:spLocks noGrp="1"/>
          </p:cNvSpPr>
          <p:nvPr>
            <p:ph type="sldNum" sz="quarter" idx="12"/>
          </p:nvPr>
        </p:nvSpPr>
        <p:spPr/>
        <p:txBody>
          <a:bodyPr/>
          <a:lstStyle/>
          <a:p>
            <a:fld id="{5DBAE4E6-4D12-4A48-9B6B-6FA0B79BEE93}" type="slidenum">
              <a:rPr lang="en-US" smtClean="0"/>
              <a:t>29</a:t>
            </a:fld>
            <a:endParaRPr lang="en-US" dirty="0"/>
          </a:p>
        </p:txBody>
      </p:sp>
      <p:sp>
        <p:nvSpPr>
          <p:cNvPr id="2" name="TextBox 1">
            <a:extLst>
              <a:ext uri="{FF2B5EF4-FFF2-40B4-BE49-F238E27FC236}">
                <a16:creationId xmlns:a16="http://schemas.microsoft.com/office/drawing/2014/main" id="{6F5FB4FE-176C-1844-86FF-272BF8E2FA76}"/>
              </a:ext>
            </a:extLst>
          </p:cNvPr>
          <p:cNvSpPr txBox="1"/>
          <p:nvPr/>
        </p:nvSpPr>
        <p:spPr>
          <a:xfrm>
            <a:off x="9113520" y="5953125"/>
            <a:ext cx="24282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SOURCE: C. W. FRITCH JAOCS, 1983</a:t>
            </a:r>
          </a:p>
        </p:txBody>
      </p:sp>
      <p:sp>
        <p:nvSpPr>
          <p:cNvPr id="5" name="Date Placeholder 4">
            <a:extLst>
              <a:ext uri="{FF2B5EF4-FFF2-40B4-BE49-F238E27FC236}">
                <a16:creationId xmlns:a16="http://schemas.microsoft.com/office/drawing/2014/main" id="{73AB6E63-57BD-754F-B632-B950653763A7}"/>
              </a:ext>
            </a:extLst>
          </p:cNvPr>
          <p:cNvSpPr>
            <a:spLocks noGrp="1"/>
          </p:cNvSpPr>
          <p:nvPr>
            <p:ph type="dt" sz="half" idx="10"/>
          </p:nvPr>
        </p:nvSpPr>
        <p:spPr/>
        <p:txBody>
          <a:bodyPr/>
          <a:lstStyle/>
          <a:p>
            <a:r>
              <a:rPr lang="en-US" dirty="0"/>
              <a:t>5/05/18</a:t>
            </a:r>
          </a:p>
        </p:txBody>
      </p:sp>
      <p:sp>
        <p:nvSpPr>
          <p:cNvPr id="6" name="Footer Placeholder 5">
            <a:extLst>
              <a:ext uri="{FF2B5EF4-FFF2-40B4-BE49-F238E27FC236}">
                <a16:creationId xmlns:a16="http://schemas.microsoft.com/office/drawing/2014/main" id="{C4D79C82-2043-C644-96FC-27EB9507BF45}"/>
              </a:ext>
            </a:extLst>
          </p:cNvPr>
          <p:cNvSpPr>
            <a:spLocks noGrp="1"/>
          </p:cNvSpPr>
          <p:nvPr>
            <p:ph type="ftr" sz="quarter" idx="11"/>
          </p:nvPr>
        </p:nvSpPr>
        <p:spPr/>
        <p:txBody>
          <a:bodyPr/>
          <a:lstStyle/>
          <a:p>
            <a:r>
              <a:rPr lang="en-US" dirty="0"/>
              <a:t>MONOJ K GUPTA</a:t>
            </a:r>
          </a:p>
        </p:txBody>
      </p:sp>
    </p:spTree>
    <p:extLst>
      <p:ext uri="{BB962C8B-B14F-4D97-AF65-F5344CB8AC3E}">
        <p14:creationId xmlns:p14="http://schemas.microsoft.com/office/powerpoint/2010/main" val="351416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79F8-FDD2-CE4C-B530-0D61757A833D}"/>
              </a:ext>
            </a:extLst>
          </p:cNvPr>
          <p:cNvSpPr>
            <a:spLocks noGrp="1"/>
          </p:cNvSpPr>
          <p:nvPr>
            <p:ph type="title"/>
          </p:nvPr>
        </p:nvSpPr>
        <p:spPr/>
        <p:txBody>
          <a:bodyPr/>
          <a:lstStyle/>
          <a:p>
            <a:pPr algn="ctr"/>
            <a:r>
              <a:rPr lang="en-US" dirty="0"/>
              <a:t>Types of Tortillas</a:t>
            </a:r>
          </a:p>
        </p:txBody>
      </p:sp>
      <p:sp>
        <p:nvSpPr>
          <p:cNvPr id="3" name="Content Placeholder 2">
            <a:extLst>
              <a:ext uri="{FF2B5EF4-FFF2-40B4-BE49-F238E27FC236}">
                <a16:creationId xmlns:a16="http://schemas.microsoft.com/office/drawing/2014/main" id="{5077E7BC-1869-654B-9703-E051E70E960C}"/>
              </a:ext>
            </a:extLst>
          </p:cNvPr>
          <p:cNvSpPr>
            <a:spLocks noGrp="1"/>
          </p:cNvSpPr>
          <p:nvPr>
            <p:ph idx="1"/>
          </p:nvPr>
        </p:nvSpPr>
        <p:spPr/>
        <p:txBody>
          <a:bodyPr>
            <a:normAutofit/>
          </a:bodyPr>
          <a:lstStyle/>
          <a:p>
            <a:r>
              <a:rPr lang="en-US" sz="2800" dirty="0"/>
              <a:t>Corn</a:t>
            </a:r>
          </a:p>
          <a:p>
            <a:r>
              <a:rPr lang="en-US" sz="2800" dirty="0"/>
              <a:t>White Flour</a:t>
            </a:r>
          </a:p>
          <a:p>
            <a:r>
              <a:rPr lang="en-US" sz="2800" dirty="0"/>
              <a:t>Other Flours </a:t>
            </a:r>
          </a:p>
          <a:p>
            <a:r>
              <a:rPr lang="en-US" sz="2800" dirty="0"/>
              <a:t>Variety of Grains</a:t>
            </a:r>
          </a:p>
          <a:p>
            <a:r>
              <a:rPr lang="en-US" sz="2800" dirty="0"/>
              <a:t>In-and-out Seasonal Types</a:t>
            </a:r>
          </a:p>
        </p:txBody>
      </p:sp>
      <p:sp>
        <p:nvSpPr>
          <p:cNvPr id="4" name="Date Placeholder 3">
            <a:extLst>
              <a:ext uri="{FF2B5EF4-FFF2-40B4-BE49-F238E27FC236}">
                <a16:creationId xmlns:a16="http://schemas.microsoft.com/office/drawing/2014/main" id="{D26B9CC6-512C-C045-9E2E-1336D04C7990}"/>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5EC3420A-0EF9-1C4E-97A3-3C9A74156957}"/>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C6C9A0DE-AF47-144A-A72B-7D0CD61A9FA7}"/>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11686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E855-D8AF-6B42-AE05-E981C52D6D41}"/>
              </a:ext>
            </a:extLst>
          </p:cNvPr>
          <p:cNvSpPr>
            <a:spLocks noGrp="1"/>
          </p:cNvSpPr>
          <p:nvPr>
            <p:ph type="title"/>
          </p:nvPr>
        </p:nvSpPr>
        <p:spPr>
          <a:xfrm>
            <a:off x="677334" y="609600"/>
            <a:ext cx="8596668" cy="670560"/>
          </a:xfrm>
        </p:spPr>
        <p:txBody>
          <a:bodyPr/>
          <a:lstStyle/>
          <a:p>
            <a:pPr algn="ctr"/>
            <a:r>
              <a:rPr lang="en-US" dirty="0"/>
              <a:t>Oil Turnover Time</a:t>
            </a:r>
          </a:p>
        </p:txBody>
      </p:sp>
      <p:sp>
        <p:nvSpPr>
          <p:cNvPr id="3" name="Date Placeholder 2">
            <a:extLst>
              <a:ext uri="{FF2B5EF4-FFF2-40B4-BE49-F238E27FC236}">
                <a16:creationId xmlns:a16="http://schemas.microsoft.com/office/drawing/2014/main" id="{D89DE707-3616-D847-A9EB-CF3E249CC680}"/>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EA07E3E9-B560-B944-A4BC-96B5BE477F9F}"/>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F3307587-E41B-6840-A87D-23547AC213F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14" name="TextBox 13">
            <a:extLst>
              <a:ext uri="{FF2B5EF4-FFF2-40B4-BE49-F238E27FC236}">
                <a16:creationId xmlns:a16="http://schemas.microsoft.com/office/drawing/2014/main" id="{95FBC1FA-DDF7-2245-9F88-608135E5B83F}"/>
              </a:ext>
            </a:extLst>
          </p:cNvPr>
          <p:cNvSpPr txBox="1"/>
          <p:nvPr/>
        </p:nvSpPr>
        <p:spPr>
          <a:xfrm>
            <a:off x="1267512" y="1366528"/>
            <a:ext cx="7005099" cy="4524315"/>
          </a:xfrm>
          <a:prstGeom prst="rect">
            <a:avLst/>
          </a:prstGeom>
          <a:noFill/>
        </p:spPr>
        <p:txBody>
          <a:bodyPr wrap="square" rtlCol="0">
            <a:spAutoFit/>
          </a:bodyPr>
          <a:lstStyle/>
          <a:p>
            <a:pPr algn="just"/>
            <a:r>
              <a:rPr lang="en-US" sz="3200" dirty="0"/>
              <a:t>Fryer Oil Turnover Time = </a:t>
            </a:r>
            <a:r>
              <a:rPr lang="en-US" sz="3200" u="sng" dirty="0"/>
              <a:t>No. of Hours</a:t>
            </a:r>
            <a:r>
              <a:rPr lang="en-US" sz="3200" dirty="0"/>
              <a:t>  required</a:t>
            </a:r>
            <a:r>
              <a:rPr lang="en-US" sz="3200" u="sng" dirty="0"/>
              <a:t> by the Product</a:t>
            </a:r>
            <a:r>
              <a:rPr lang="en-US" sz="3200" dirty="0"/>
              <a:t> to remove all of the oil from the </a:t>
            </a:r>
            <a:r>
              <a:rPr lang="en-US" sz="3200" u="sng" dirty="0"/>
              <a:t>Fryer–System. This includes </a:t>
            </a:r>
            <a:r>
              <a:rPr lang="en-US" sz="3200" dirty="0"/>
              <a:t>the fryer, the piping and all associated accessories</a:t>
            </a:r>
          </a:p>
          <a:p>
            <a:pPr algn="just"/>
            <a:endParaRPr lang="en-US" sz="3200" dirty="0"/>
          </a:p>
          <a:p>
            <a:pPr algn="ctr"/>
            <a:r>
              <a:rPr lang="en-US" sz="3200" dirty="0">
                <a:solidFill>
                  <a:srgbClr val="FF0000"/>
                </a:solidFill>
              </a:rPr>
              <a:t>Desired Oil Turnover Time for </a:t>
            </a:r>
          </a:p>
          <a:p>
            <a:pPr algn="ctr"/>
            <a:r>
              <a:rPr lang="en-US" sz="3200" dirty="0">
                <a:solidFill>
                  <a:srgbClr val="FF0000"/>
                </a:solidFill>
              </a:rPr>
              <a:t>Tortilla Chip fryer = 7 </a:t>
            </a:r>
            <a:r>
              <a:rPr lang="en-US" sz="3200" dirty="0" err="1">
                <a:solidFill>
                  <a:srgbClr val="FF0000"/>
                </a:solidFill>
              </a:rPr>
              <a:t>Hrs.Max</a:t>
            </a:r>
            <a:r>
              <a:rPr lang="en-US" sz="3200" dirty="0">
                <a:solidFill>
                  <a:srgbClr val="FF0000"/>
                </a:solidFill>
              </a:rPr>
              <a:t>.</a:t>
            </a:r>
          </a:p>
          <a:p>
            <a:pPr algn="just"/>
            <a:endParaRPr lang="en-US" sz="3200" dirty="0"/>
          </a:p>
        </p:txBody>
      </p:sp>
    </p:spTree>
    <p:extLst>
      <p:ext uri="{BB962C8B-B14F-4D97-AF65-F5344CB8AC3E}">
        <p14:creationId xmlns:p14="http://schemas.microsoft.com/office/powerpoint/2010/main" val="11552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80D3-EDF6-4A4A-9227-1FD351221A3F}"/>
              </a:ext>
            </a:extLst>
          </p:cNvPr>
          <p:cNvSpPr>
            <a:spLocks noGrp="1"/>
          </p:cNvSpPr>
          <p:nvPr>
            <p:ph type="title"/>
          </p:nvPr>
        </p:nvSpPr>
        <p:spPr>
          <a:xfrm>
            <a:off x="677334" y="609600"/>
            <a:ext cx="8596668" cy="805732"/>
          </a:xfrm>
        </p:spPr>
        <p:txBody>
          <a:bodyPr/>
          <a:lstStyle/>
          <a:p>
            <a:pPr algn="ctr"/>
            <a:r>
              <a:rPr lang="en-US" dirty="0"/>
              <a:t>Fryer is a Chemical Reactor</a:t>
            </a:r>
          </a:p>
        </p:txBody>
      </p:sp>
      <p:sp>
        <p:nvSpPr>
          <p:cNvPr id="3" name="Date Placeholder 2">
            <a:extLst>
              <a:ext uri="{FF2B5EF4-FFF2-40B4-BE49-F238E27FC236}">
                <a16:creationId xmlns:a16="http://schemas.microsoft.com/office/drawing/2014/main" id="{F8356C0C-C41C-0343-A8AC-5F0B7C516867}"/>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07A52387-CEA4-E640-99F1-82BEA43396F3}"/>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7328D408-0102-6C43-B323-F3F8ABA86850}"/>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5">
            <a:extLst>
              <a:ext uri="{FF2B5EF4-FFF2-40B4-BE49-F238E27FC236}">
                <a16:creationId xmlns:a16="http://schemas.microsoft.com/office/drawing/2014/main" id="{97168350-2E8A-9C45-B564-8AAFE920F8E7}"/>
              </a:ext>
            </a:extLst>
          </p:cNvPr>
          <p:cNvPicPr>
            <a:picLocks noChangeAspect="1"/>
          </p:cNvPicPr>
          <p:nvPr/>
        </p:nvPicPr>
        <p:blipFill>
          <a:blip r:embed="rId2"/>
          <a:stretch>
            <a:fillRect/>
          </a:stretch>
        </p:blipFill>
        <p:spPr>
          <a:xfrm>
            <a:off x="993913" y="2011681"/>
            <a:ext cx="7670086" cy="3135464"/>
          </a:xfrm>
          <a:prstGeom prst="rect">
            <a:avLst/>
          </a:prstGeom>
        </p:spPr>
      </p:pic>
    </p:spTree>
    <p:extLst>
      <p:ext uri="{BB962C8B-B14F-4D97-AF65-F5344CB8AC3E}">
        <p14:creationId xmlns:p14="http://schemas.microsoft.com/office/powerpoint/2010/main" val="2813016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F300-2CD5-5544-B0A0-4F84723A9E04}"/>
              </a:ext>
            </a:extLst>
          </p:cNvPr>
          <p:cNvSpPr>
            <a:spLocks noGrp="1"/>
          </p:cNvSpPr>
          <p:nvPr>
            <p:ph type="title"/>
          </p:nvPr>
        </p:nvSpPr>
        <p:spPr>
          <a:xfrm>
            <a:off x="677334" y="609600"/>
            <a:ext cx="8596668" cy="750073"/>
          </a:xfrm>
        </p:spPr>
        <p:txBody>
          <a:bodyPr/>
          <a:lstStyle/>
          <a:p>
            <a:pPr algn="ctr"/>
            <a:r>
              <a:rPr lang="en-US" dirty="0"/>
              <a:t>Oil Turnover Time Calculation</a:t>
            </a:r>
          </a:p>
        </p:txBody>
      </p:sp>
      <p:sp>
        <p:nvSpPr>
          <p:cNvPr id="3" name="Date Placeholder 2">
            <a:extLst>
              <a:ext uri="{FF2B5EF4-FFF2-40B4-BE49-F238E27FC236}">
                <a16:creationId xmlns:a16="http://schemas.microsoft.com/office/drawing/2014/main" id="{6A52BE70-B6E3-1840-BE6F-0D0560ACBD91}"/>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C44B8B0A-434D-7446-87BE-7702CB95BF53}"/>
              </a:ext>
            </a:extLst>
          </p:cNvPr>
          <p:cNvSpPr>
            <a:spLocks noGrp="1"/>
          </p:cNvSpPr>
          <p:nvPr>
            <p:ph type="ftr" sz="quarter" idx="11"/>
          </p:nvPr>
        </p:nvSpPr>
        <p:spPr/>
        <p:txBody>
          <a:bodyPr/>
          <a:lstStyle/>
          <a:p>
            <a:r>
              <a:rPr lang="en-US" dirty="0"/>
              <a:t>M. K. Gupta, M G Edible Oil Consulting</a:t>
            </a:r>
          </a:p>
        </p:txBody>
      </p:sp>
      <p:sp>
        <p:nvSpPr>
          <p:cNvPr id="5" name="Slide Number Placeholder 4">
            <a:extLst>
              <a:ext uri="{FF2B5EF4-FFF2-40B4-BE49-F238E27FC236}">
                <a16:creationId xmlns:a16="http://schemas.microsoft.com/office/drawing/2014/main" id="{F2F92FEA-19C7-6C42-A69F-32BDE8C66E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TextBox 5">
            <a:extLst>
              <a:ext uri="{FF2B5EF4-FFF2-40B4-BE49-F238E27FC236}">
                <a16:creationId xmlns:a16="http://schemas.microsoft.com/office/drawing/2014/main" id="{C1C0E709-38B4-1147-B49B-F90044833EBA}"/>
              </a:ext>
            </a:extLst>
          </p:cNvPr>
          <p:cNvSpPr txBox="1"/>
          <p:nvPr/>
        </p:nvSpPr>
        <p:spPr>
          <a:xfrm>
            <a:off x="677334" y="1486894"/>
            <a:ext cx="8689303" cy="4278094"/>
          </a:xfrm>
          <a:prstGeom prst="rect">
            <a:avLst/>
          </a:prstGeom>
          <a:noFill/>
        </p:spPr>
        <p:txBody>
          <a:bodyPr wrap="square" rtlCol="0">
            <a:spAutoFit/>
          </a:bodyPr>
          <a:lstStyle/>
          <a:p>
            <a:r>
              <a:rPr lang="en-US" sz="3200" dirty="0"/>
              <a:t>Example </a:t>
            </a:r>
          </a:p>
          <a:p>
            <a:r>
              <a:rPr lang="en-US" sz="2400" dirty="0"/>
              <a:t>Total Oil Volume								250gal</a:t>
            </a:r>
          </a:p>
          <a:p>
            <a:r>
              <a:rPr lang="en-US" sz="2400" dirty="0"/>
              <a:t>1 U S gallon </a:t>
            </a:r>
            <a:r>
              <a:rPr lang="en-US" sz="2400" dirty="0" err="1"/>
              <a:t>og</a:t>
            </a:r>
            <a:r>
              <a:rPr lang="en-US" sz="2400" dirty="0"/>
              <a:t> oil							 7.6lb.</a:t>
            </a:r>
          </a:p>
          <a:p>
            <a:r>
              <a:rPr lang="en-US" sz="2400" dirty="0"/>
              <a:t>Total oil				500 X 7.6				1900lb.</a:t>
            </a:r>
          </a:p>
          <a:p>
            <a:r>
              <a:rPr lang="en-US" sz="2400" dirty="0"/>
              <a:t>Product throughput							1200lb.hr.</a:t>
            </a:r>
          </a:p>
          <a:p>
            <a:r>
              <a:rPr lang="en-US" sz="2400" dirty="0"/>
              <a:t>Oil content of the product					   25%</a:t>
            </a:r>
          </a:p>
          <a:p>
            <a:r>
              <a:rPr lang="en-US" sz="2400" dirty="0"/>
              <a:t>Oil carried out by product   1200 X 0.25	  300lb.</a:t>
            </a:r>
          </a:p>
          <a:p>
            <a:endParaRPr lang="en-US" sz="2400" dirty="0"/>
          </a:p>
          <a:p>
            <a:r>
              <a:rPr lang="en-US" sz="2400" b="1" dirty="0">
                <a:solidFill>
                  <a:srgbClr val="FF0000"/>
                </a:solidFill>
              </a:rPr>
              <a:t>Oil Turnover Time    1900/300			   6.33hr.</a:t>
            </a:r>
          </a:p>
          <a:p>
            <a:r>
              <a:rPr lang="en-US" sz="2400" dirty="0">
                <a:solidFill>
                  <a:srgbClr val="FF0000"/>
                </a:solidFill>
              </a:rPr>
              <a:t>Oil Turnover Time at Zero Product Output</a:t>
            </a:r>
          </a:p>
          <a:p>
            <a:r>
              <a:rPr lang="en-US" sz="2400" dirty="0">
                <a:solidFill>
                  <a:srgbClr val="FF0000"/>
                </a:solidFill>
              </a:rPr>
              <a:t>									</a:t>
            </a:r>
            <a:r>
              <a:rPr lang="en-US" sz="2400" b="1" dirty="0">
                <a:solidFill>
                  <a:srgbClr val="FF0000"/>
                </a:solidFill>
              </a:rPr>
              <a:t>= 1900/0 = INFINITY</a:t>
            </a:r>
          </a:p>
        </p:txBody>
      </p:sp>
    </p:spTree>
    <p:extLst>
      <p:ext uri="{BB962C8B-B14F-4D97-AF65-F5344CB8AC3E}">
        <p14:creationId xmlns:p14="http://schemas.microsoft.com/office/powerpoint/2010/main" val="250139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1D622A-91D9-EF40-866B-38CCB5B64AC0}"/>
              </a:ext>
            </a:extLst>
          </p:cNvPr>
          <p:cNvSpPr>
            <a:spLocks noGrp="1"/>
          </p:cNvSpPr>
          <p:nvPr>
            <p:ph type="title"/>
          </p:nvPr>
        </p:nvSpPr>
        <p:spPr>
          <a:xfrm>
            <a:off x="835814" y="1419035"/>
            <a:ext cx="9601200" cy="756920"/>
          </a:xfrm>
        </p:spPr>
        <p:txBody>
          <a:bodyPr/>
          <a:lstStyle/>
          <a:p>
            <a:pPr algn="ctr"/>
            <a:r>
              <a:rPr lang="en-US" dirty="0"/>
              <a:t>Benefits of Modified Composition Oils</a:t>
            </a:r>
          </a:p>
        </p:txBody>
      </p:sp>
      <p:sp>
        <p:nvSpPr>
          <p:cNvPr id="2" name="Date Placeholder 1">
            <a:extLst>
              <a:ext uri="{FF2B5EF4-FFF2-40B4-BE49-F238E27FC236}">
                <a16:creationId xmlns:a16="http://schemas.microsoft.com/office/drawing/2014/main" id="{B4772C3C-54B5-C14D-A32F-6B42A7217725}"/>
              </a:ext>
            </a:extLst>
          </p:cNvPr>
          <p:cNvSpPr>
            <a:spLocks noGrp="1"/>
          </p:cNvSpPr>
          <p:nvPr>
            <p:ph type="dt" sz="half" idx="10"/>
          </p:nvPr>
        </p:nvSpPr>
        <p:spPr/>
        <p:txBody>
          <a:bodyPr/>
          <a:lstStyle/>
          <a:p>
            <a:r>
              <a:rPr lang="en-US" dirty="0"/>
              <a:t>5/05/18</a:t>
            </a:r>
          </a:p>
        </p:txBody>
      </p:sp>
      <p:sp>
        <p:nvSpPr>
          <p:cNvPr id="3" name="Footer Placeholder 2">
            <a:extLst>
              <a:ext uri="{FF2B5EF4-FFF2-40B4-BE49-F238E27FC236}">
                <a16:creationId xmlns:a16="http://schemas.microsoft.com/office/drawing/2014/main" id="{E4535115-2E87-0943-B2AC-71238684EE34}"/>
              </a:ext>
            </a:extLst>
          </p:cNvPr>
          <p:cNvSpPr>
            <a:spLocks noGrp="1"/>
          </p:cNvSpPr>
          <p:nvPr>
            <p:ph type="ftr" sz="quarter" idx="11"/>
          </p:nvPr>
        </p:nvSpPr>
        <p:spPr/>
        <p:txBody>
          <a:bodyPr/>
          <a:lstStyle/>
          <a:p>
            <a:r>
              <a:rPr lang="en-US" dirty="0"/>
              <a:t>MONOJ K GUPTA</a:t>
            </a:r>
          </a:p>
        </p:txBody>
      </p:sp>
      <p:sp>
        <p:nvSpPr>
          <p:cNvPr id="4" name="Slide Number Placeholder 3">
            <a:extLst>
              <a:ext uri="{FF2B5EF4-FFF2-40B4-BE49-F238E27FC236}">
                <a16:creationId xmlns:a16="http://schemas.microsoft.com/office/drawing/2014/main" id="{92FED297-845D-0A40-8602-F9E4B1A52D9E}"/>
              </a:ext>
            </a:extLst>
          </p:cNvPr>
          <p:cNvSpPr>
            <a:spLocks noGrp="1"/>
          </p:cNvSpPr>
          <p:nvPr>
            <p:ph type="sldNum" sz="quarter" idx="12"/>
          </p:nvPr>
        </p:nvSpPr>
        <p:spPr/>
        <p:txBody>
          <a:bodyPr/>
          <a:lstStyle/>
          <a:p>
            <a:fld id="{69E57DC2-970A-4B3E-BB1C-7A09969E49DF}" type="slidenum">
              <a:rPr lang="en-US" smtClean="0"/>
              <a:t>33</a:t>
            </a:fld>
            <a:endParaRPr lang="en-US" dirty="0"/>
          </a:p>
        </p:txBody>
      </p:sp>
      <p:sp>
        <p:nvSpPr>
          <p:cNvPr id="6" name="TextBox 5">
            <a:extLst>
              <a:ext uri="{FF2B5EF4-FFF2-40B4-BE49-F238E27FC236}">
                <a16:creationId xmlns:a16="http://schemas.microsoft.com/office/drawing/2014/main" id="{716A6169-F068-F44C-B4CD-2030D13FEBDB}"/>
              </a:ext>
            </a:extLst>
          </p:cNvPr>
          <p:cNvSpPr txBox="1"/>
          <p:nvPr/>
        </p:nvSpPr>
        <p:spPr>
          <a:xfrm>
            <a:off x="835814" y="2567058"/>
            <a:ext cx="9337040" cy="2246769"/>
          </a:xfrm>
          <a:prstGeom prst="rect">
            <a:avLst/>
          </a:prstGeom>
          <a:noFill/>
        </p:spPr>
        <p:txBody>
          <a:bodyPr wrap="square" rtlCol="0">
            <a:spAutoFit/>
          </a:bodyPr>
          <a:lstStyle/>
          <a:p>
            <a:pPr marL="285750" indent="-285750" algn="just">
              <a:buFont typeface="Arial" panose="020B0604020202020204" pitchFamily="34" charset="0"/>
              <a:buChar char="•"/>
            </a:pPr>
            <a:r>
              <a:rPr lang="en-US" sz="2800" b="1" dirty="0"/>
              <a:t>The Modified Composition Oils have low Linolenic Acid and Higher Oxidative Stability</a:t>
            </a:r>
          </a:p>
          <a:p>
            <a:pPr marL="285750" indent="-285750" algn="just">
              <a:buFont typeface="Arial" panose="020B0604020202020204" pitchFamily="34" charset="0"/>
              <a:buChar char="•"/>
            </a:pPr>
            <a:r>
              <a:rPr lang="en-US" sz="2800" b="1" dirty="0"/>
              <a:t>The oils also show less polymerization in normal frying</a:t>
            </a:r>
          </a:p>
          <a:p>
            <a:pPr algn="just"/>
            <a:endParaRPr lang="en-US" sz="2800" b="1" dirty="0"/>
          </a:p>
          <a:p>
            <a:endParaRPr lang="en-US" sz="2800" b="1" dirty="0"/>
          </a:p>
        </p:txBody>
      </p:sp>
    </p:spTree>
    <p:extLst>
      <p:ext uri="{BB962C8B-B14F-4D97-AF65-F5344CB8AC3E}">
        <p14:creationId xmlns:p14="http://schemas.microsoft.com/office/powerpoint/2010/main" val="2885669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A087BD7-E2B4-E54A-B809-35874EEEDAB6}"/>
              </a:ext>
            </a:extLst>
          </p:cNvPr>
          <p:cNvSpPr>
            <a:spLocks noGrp="1"/>
          </p:cNvSpPr>
          <p:nvPr>
            <p:ph type="dt" sz="half" idx="10"/>
          </p:nvPr>
        </p:nvSpPr>
        <p:spPr/>
        <p:txBody>
          <a:bodyPr/>
          <a:lstStyle/>
          <a:p>
            <a:r>
              <a:rPr lang="en-US" dirty="0"/>
              <a:t>5/05/18</a:t>
            </a:r>
          </a:p>
        </p:txBody>
      </p:sp>
      <p:sp>
        <p:nvSpPr>
          <p:cNvPr id="5" name="Slide Number Placeholder 4">
            <a:extLst>
              <a:ext uri="{FF2B5EF4-FFF2-40B4-BE49-F238E27FC236}">
                <a16:creationId xmlns:a16="http://schemas.microsoft.com/office/drawing/2014/main" id="{3C59F823-8C4D-9342-A26E-86D0CBF7A33A}"/>
              </a:ext>
            </a:extLst>
          </p:cNvPr>
          <p:cNvSpPr>
            <a:spLocks noGrp="1"/>
          </p:cNvSpPr>
          <p:nvPr>
            <p:ph type="sldNum" sz="quarter" idx="12"/>
          </p:nvPr>
        </p:nvSpPr>
        <p:spPr/>
        <p:txBody>
          <a:bodyPr/>
          <a:lstStyle/>
          <a:p>
            <a:fld id="{69E57DC2-970A-4B3E-BB1C-7A09969E49DF}" type="slidenum">
              <a:rPr lang="en-US" smtClean="0"/>
              <a:t>34</a:t>
            </a:fld>
            <a:endParaRPr lang="en-US" dirty="0"/>
          </a:p>
        </p:txBody>
      </p:sp>
      <p:graphicFrame>
        <p:nvGraphicFramePr>
          <p:cNvPr id="6" name="Table 5">
            <a:extLst>
              <a:ext uri="{FF2B5EF4-FFF2-40B4-BE49-F238E27FC236}">
                <a16:creationId xmlns:a16="http://schemas.microsoft.com/office/drawing/2014/main" id="{36DA590A-E5FD-E647-AA8D-738C33243038}"/>
              </a:ext>
            </a:extLst>
          </p:cNvPr>
          <p:cNvGraphicFramePr>
            <a:graphicFrameLocks noGrp="1"/>
          </p:cNvGraphicFramePr>
          <p:nvPr>
            <p:extLst>
              <p:ext uri="{D42A27DB-BD31-4B8C-83A1-F6EECF244321}">
                <p14:modId xmlns:p14="http://schemas.microsoft.com/office/powerpoint/2010/main" val="3796781344"/>
              </p:ext>
            </p:extLst>
          </p:nvPr>
        </p:nvGraphicFramePr>
        <p:xfrm>
          <a:off x="871802" y="1104754"/>
          <a:ext cx="9215120" cy="4754880"/>
        </p:xfrm>
        <a:graphic>
          <a:graphicData uri="http://schemas.openxmlformats.org/drawingml/2006/table">
            <a:tbl>
              <a:tblPr firstRow="1" firstCol="1" bandRow="1">
                <a:tableStyleId>{5C22544A-7EE6-4342-B048-85BDC9FD1C3A}</a:tableStyleId>
              </a:tblPr>
              <a:tblGrid>
                <a:gridCol w="924555">
                  <a:extLst>
                    <a:ext uri="{9D8B030D-6E8A-4147-A177-3AD203B41FA5}">
                      <a16:colId xmlns:a16="http://schemas.microsoft.com/office/drawing/2014/main" val="3236431796"/>
                    </a:ext>
                  </a:extLst>
                </a:gridCol>
                <a:gridCol w="762440">
                  <a:extLst>
                    <a:ext uri="{9D8B030D-6E8A-4147-A177-3AD203B41FA5}">
                      <a16:colId xmlns:a16="http://schemas.microsoft.com/office/drawing/2014/main" val="898052362"/>
                    </a:ext>
                  </a:extLst>
                </a:gridCol>
                <a:gridCol w="801375">
                  <a:extLst>
                    <a:ext uri="{9D8B030D-6E8A-4147-A177-3AD203B41FA5}">
                      <a16:colId xmlns:a16="http://schemas.microsoft.com/office/drawing/2014/main" val="437719514"/>
                    </a:ext>
                  </a:extLst>
                </a:gridCol>
                <a:gridCol w="837481">
                  <a:extLst>
                    <a:ext uri="{9D8B030D-6E8A-4147-A177-3AD203B41FA5}">
                      <a16:colId xmlns:a16="http://schemas.microsoft.com/office/drawing/2014/main" val="147607780"/>
                    </a:ext>
                  </a:extLst>
                </a:gridCol>
                <a:gridCol w="609527">
                  <a:extLst>
                    <a:ext uri="{9D8B030D-6E8A-4147-A177-3AD203B41FA5}">
                      <a16:colId xmlns:a16="http://schemas.microsoft.com/office/drawing/2014/main" val="984331429"/>
                    </a:ext>
                  </a:extLst>
                </a:gridCol>
                <a:gridCol w="583334">
                  <a:extLst>
                    <a:ext uri="{9D8B030D-6E8A-4147-A177-3AD203B41FA5}">
                      <a16:colId xmlns:a16="http://schemas.microsoft.com/office/drawing/2014/main" val="4085316483"/>
                    </a:ext>
                  </a:extLst>
                </a:gridCol>
                <a:gridCol w="615899">
                  <a:extLst>
                    <a:ext uri="{9D8B030D-6E8A-4147-A177-3AD203B41FA5}">
                      <a16:colId xmlns:a16="http://schemas.microsoft.com/office/drawing/2014/main" val="941828484"/>
                    </a:ext>
                  </a:extLst>
                </a:gridCol>
                <a:gridCol w="615899">
                  <a:extLst>
                    <a:ext uri="{9D8B030D-6E8A-4147-A177-3AD203B41FA5}">
                      <a16:colId xmlns:a16="http://schemas.microsoft.com/office/drawing/2014/main" val="1700255915"/>
                    </a:ext>
                  </a:extLst>
                </a:gridCol>
                <a:gridCol w="656959">
                  <a:extLst>
                    <a:ext uri="{9D8B030D-6E8A-4147-A177-3AD203B41FA5}">
                      <a16:colId xmlns:a16="http://schemas.microsoft.com/office/drawing/2014/main" val="2889519061"/>
                    </a:ext>
                  </a:extLst>
                </a:gridCol>
                <a:gridCol w="656959">
                  <a:extLst>
                    <a:ext uri="{9D8B030D-6E8A-4147-A177-3AD203B41FA5}">
                      <a16:colId xmlns:a16="http://schemas.microsoft.com/office/drawing/2014/main" val="1514207919"/>
                    </a:ext>
                  </a:extLst>
                </a:gridCol>
                <a:gridCol w="525284">
                  <a:extLst>
                    <a:ext uri="{9D8B030D-6E8A-4147-A177-3AD203B41FA5}">
                      <a16:colId xmlns:a16="http://schemas.microsoft.com/office/drawing/2014/main" val="3629482920"/>
                    </a:ext>
                  </a:extLst>
                </a:gridCol>
                <a:gridCol w="525284">
                  <a:extLst>
                    <a:ext uri="{9D8B030D-6E8A-4147-A177-3AD203B41FA5}">
                      <a16:colId xmlns:a16="http://schemas.microsoft.com/office/drawing/2014/main" val="4024657176"/>
                    </a:ext>
                  </a:extLst>
                </a:gridCol>
                <a:gridCol w="551478">
                  <a:extLst>
                    <a:ext uri="{9D8B030D-6E8A-4147-A177-3AD203B41FA5}">
                      <a16:colId xmlns:a16="http://schemas.microsoft.com/office/drawing/2014/main" val="2069998944"/>
                    </a:ext>
                  </a:extLst>
                </a:gridCol>
                <a:gridCol w="548646">
                  <a:extLst>
                    <a:ext uri="{9D8B030D-6E8A-4147-A177-3AD203B41FA5}">
                      <a16:colId xmlns:a16="http://schemas.microsoft.com/office/drawing/2014/main" val="1364818252"/>
                    </a:ext>
                  </a:extLst>
                </a:gridCol>
              </a:tblGrid>
              <a:tr h="1056640">
                <a:tc>
                  <a:txBody>
                    <a:bodyPr/>
                    <a:lstStyle/>
                    <a:p>
                      <a:pPr marL="0" marR="0" algn="ctr">
                        <a:spcBef>
                          <a:spcPts val="1200"/>
                        </a:spcBef>
                        <a:spcAft>
                          <a:spcPts val="600"/>
                        </a:spcAft>
                      </a:pPr>
                      <a:r>
                        <a:rPr lang="en-US" sz="1000" b="1" dirty="0">
                          <a:effectLst/>
                        </a:rPr>
                        <a:t>Fatty Acid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lgn="ctr">
                        <a:spcBef>
                          <a:spcPts val="1200"/>
                        </a:spcBef>
                        <a:spcAft>
                          <a:spcPts val="600"/>
                        </a:spcAft>
                      </a:pPr>
                      <a:r>
                        <a:rPr lang="en-US" sz="1000" b="1" dirty="0">
                          <a:effectLst/>
                        </a:rPr>
                        <a:t>Garden Variety</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4">
                  <a:txBody>
                    <a:bodyPr/>
                    <a:lstStyle/>
                    <a:p>
                      <a:pPr marL="0" marR="0" algn="ctr">
                        <a:spcBef>
                          <a:spcPts val="1200"/>
                        </a:spcBef>
                        <a:spcAft>
                          <a:spcPts val="600"/>
                        </a:spcAft>
                      </a:pPr>
                      <a:r>
                        <a:rPr lang="en-US" sz="1000" b="1" dirty="0">
                          <a:effectLst/>
                        </a:rPr>
                        <a:t>Garden Variety</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spcBef>
                          <a:spcPts val="1200"/>
                        </a:spcBef>
                        <a:spcAft>
                          <a:spcPts val="600"/>
                        </a:spcAft>
                      </a:pPr>
                      <a:r>
                        <a:rPr lang="en-US" sz="1000" b="1" dirty="0">
                          <a:effectLst/>
                        </a:rPr>
                        <a:t>Modified Composition Oils</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8464"/>
                  </a:ext>
                </a:extLst>
              </a:tr>
              <a:tr h="528320">
                <a:tc rowSpan="2">
                  <a:txBody>
                    <a:bodyPr/>
                    <a:lstStyle/>
                    <a:p>
                      <a:pPr marL="0" marR="0" algn="ctr">
                        <a:spcBef>
                          <a:spcPts val="1200"/>
                        </a:spcBef>
                        <a:spcAft>
                          <a:spcPts val="600"/>
                        </a:spcAft>
                      </a:pPr>
                      <a:r>
                        <a:rPr lang="en-US" sz="1000" b="1" dirty="0">
                          <a:effectLst/>
                        </a:rPr>
                        <a:t>Fatty Acid (%)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Soybean</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Canola</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Sunflower</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Cotton</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Corn</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Palm</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Olive</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1200"/>
                        </a:spcBef>
                        <a:spcAft>
                          <a:spcPts val="600"/>
                        </a:spcAft>
                      </a:pPr>
                      <a:r>
                        <a:rPr lang="en-US" sz="1000" b="1" dirty="0">
                          <a:effectLst/>
                        </a:rPr>
                        <a:t>HOSO</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1200"/>
                        </a:spcBef>
                        <a:spcAft>
                          <a:spcPts val="600"/>
                        </a:spcAft>
                      </a:pPr>
                      <a:r>
                        <a:rPr lang="en-US" sz="1000" b="1" dirty="0">
                          <a:effectLst/>
                        </a:rPr>
                        <a:t>HO Canola</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rowSpan="2">
                  <a:txBody>
                    <a:bodyPr/>
                    <a:lstStyle/>
                    <a:p>
                      <a:pPr marL="0" marR="0" algn="ctr">
                        <a:spcBef>
                          <a:spcPts val="1200"/>
                        </a:spcBef>
                        <a:spcAft>
                          <a:spcPts val="600"/>
                        </a:spcAft>
                      </a:pPr>
                      <a:r>
                        <a:rPr lang="en-US" sz="1000" b="1" dirty="0">
                          <a:effectLst/>
                        </a:rPr>
                        <a:t>Nu-Sun</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1200"/>
                        </a:spcBef>
                        <a:spcAft>
                          <a:spcPts val="600"/>
                        </a:spcAft>
                      </a:pPr>
                      <a:r>
                        <a:rPr lang="en-US" sz="1000" b="1" dirty="0">
                          <a:effectLst/>
                        </a:rPr>
                        <a:t>HO Sun</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9137302"/>
                  </a:ext>
                </a:extLst>
              </a:tr>
              <a:tr h="10566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1200"/>
                        </a:spcBef>
                        <a:spcAft>
                          <a:spcPts val="600"/>
                        </a:spcAft>
                      </a:pPr>
                      <a:r>
                        <a:rPr lang="en-US" sz="1000" b="1" dirty="0">
                          <a:effectLst/>
                        </a:rPr>
                        <a:t>Vistive Gold</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Plenish</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65%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7552600"/>
                  </a:ext>
                </a:extLst>
              </a:tr>
              <a:tr h="528320">
                <a:tc>
                  <a:txBody>
                    <a:bodyPr/>
                    <a:lstStyle/>
                    <a:p>
                      <a:pPr marL="0" marR="0" algn="ctr">
                        <a:spcBef>
                          <a:spcPts val="1200"/>
                        </a:spcBef>
                        <a:spcAft>
                          <a:spcPts val="600"/>
                        </a:spcAft>
                      </a:pPr>
                      <a:r>
                        <a:rPr lang="en-US" sz="1000" b="1" dirty="0">
                          <a:effectLst/>
                        </a:rPr>
                        <a:t>Saturates</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27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50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6</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8</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0610530"/>
                  </a:ext>
                </a:extLst>
              </a:tr>
              <a:tr h="528320">
                <a:tc>
                  <a:txBody>
                    <a:bodyPr/>
                    <a:lstStyle/>
                    <a:p>
                      <a:pPr marL="0" marR="0" algn="ctr">
                        <a:spcBef>
                          <a:spcPts val="1200"/>
                        </a:spcBef>
                        <a:spcAft>
                          <a:spcPts val="600"/>
                        </a:spcAft>
                      </a:pPr>
                      <a:r>
                        <a:rPr lang="en-US" sz="1000" b="1" dirty="0">
                          <a:effectLst/>
                        </a:rPr>
                        <a:t>Oleic</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23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61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16</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29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39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74</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67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65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82</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1082419"/>
                  </a:ext>
                </a:extLst>
              </a:tr>
              <a:tr h="528320">
                <a:tc>
                  <a:txBody>
                    <a:bodyPr/>
                    <a:lstStyle/>
                    <a:p>
                      <a:pPr marL="0" marR="0" algn="ctr">
                        <a:spcBef>
                          <a:spcPts val="1200"/>
                        </a:spcBef>
                        <a:spcAft>
                          <a:spcPts val="600"/>
                        </a:spcAft>
                      </a:pPr>
                      <a:r>
                        <a:rPr lang="en-US" sz="1000" b="1" dirty="0">
                          <a:effectLst/>
                        </a:rPr>
                        <a:t>Linoleic</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54</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21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71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54</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57</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16</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16</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14</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21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26</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9</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4236182"/>
                  </a:ext>
                </a:extLst>
              </a:tr>
              <a:tr h="528320">
                <a:tc>
                  <a:txBody>
                    <a:bodyPr/>
                    <a:lstStyle/>
                    <a:p>
                      <a:pPr marL="0" marR="0" algn="ctr">
                        <a:spcBef>
                          <a:spcPts val="1200"/>
                        </a:spcBef>
                        <a:spcAft>
                          <a:spcPts val="600"/>
                        </a:spcAft>
                      </a:pPr>
                      <a:r>
                        <a:rPr lang="en-US" sz="1000" b="1" dirty="0">
                          <a:effectLst/>
                        </a:rPr>
                        <a:t>Linolenic</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8</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10</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&lt;1</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&lt;5</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&lt;3</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1200"/>
                        </a:spcBef>
                        <a:spcAft>
                          <a:spcPts val="600"/>
                        </a:spcAft>
                      </a:pPr>
                      <a:r>
                        <a:rPr lang="en-US" sz="1000" b="1" dirty="0">
                          <a:effectLst/>
                        </a:rPr>
                        <a:t>-</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2690230"/>
                  </a:ext>
                </a:extLst>
              </a:tr>
            </a:tbl>
          </a:graphicData>
        </a:graphic>
      </p:graphicFrame>
      <p:sp>
        <p:nvSpPr>
          <p:cNvPr id="8" name="Rectangle 1">
            <a:extLst>
              <a:ext uri="{FF2B5EF4-FFF2-40B4-BE49-F238E27FC236}">
                <a16:creationId xmlns:a16="http://schemas.microsoft.com/office/drawing/2014/main" id="{7E9F9E44-0E7C-7349-A2C4-E27CFD38B032}"/>
              </a:ext>
            </a:extLst>
          </p:cNvPr>
          <p:cNvSpPr>
            <a:spLocks noChangeArrowheads="1"/>
          </p:cNvSpPr>
          <p:nvPr/>
        </p:nvSpPr>
        <p:spPr bwMode="auto">
          <a:xfrm>
            <a:off x="1014730" y="5837833"/>
            <a:ext cx="150908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ea typeface="Times New Roman" panose="02020603050405020304" pitchFamily="18" charset="0"/>
              </a:rPr>
              <a:t>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 K. Gupta,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Practical Guide to Vegetable Oil Processing, 2</a:t>
            </a: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nd</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Ed., Elsevier Press/AOCS Press; Johnson, L. A., White</a:t>
            </a:r>
            <a:r>
              <a:rPr kumimoji="0" lang="en-US" altLang="en-US" sz="1000" b="0" i="0" u="none" strike="noStrike" cap="none" normalizeH="0" baseline="0" dirty="0">
                <a:ln>
                  <a:noFill/>
                </a:ln>
                <a:solidFill>
                  <a:srgbClr val="1D2129"/>
                </a:solidFill>
                <a:effectLst/>
                <a:latin typeface="Arial" panose="020B0604020202020204" pitchFamily="34" charset="0"/>
                <a:ea typeface="Times New Roman" panose="02020603050405020304" pitchFamily="18" charset="0"/>
                <a:cs typeface="Arial" panose="020B0604020202020204" pitchFamily="34" charset="0"/>
              </a:rPr>
              <a:t>, P. J., Galloway, R., Soybean Chemistry, Processing, and Utilization, AOCS Press.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121932BB-ABD4-734A-803B-94137C8C964E}"/>
              </a:ext>
            </a:extLst>
          </p:cNvPr>
          <p:cNvSpPr txBox="1"/>
          <p:nvPr/>
        </p:nvSpPr>
        <p:spPr>
          <a:xfrm>
            <a:off x="1014730" y="-78902"/>
            <a:ext cx="8503920" cy="1077218"/>
          </a:xfrm>
          <a:prstGeom prst="rect">
            <a:avLst/>
          </a:prstGeom>
          <a:noFill/>
        </p:spPr>
        <p:txBody>
          <a:bodyPr wrap="square" rtlCol="0">
            <a:spAutoFit/>
          </a:bodyPr>
          <a:lstStyle/>
          <a:p>
            <a:pPr algn="ctr"/>
            <a:r>
              <a:rPr lang="en-US" altLang="en-US" sz="3200" b="1" dirty="0">
                <a:solidFill>
                  <a:schemeClr val="accent1"/>
                </a:solidFill>
                <a:latin typeface="Arial" panose="020B0604020202020204" pitchFamily="34" charset="0"/>
                <a:ea typeface="Times New Roman" panose="02020603050405020304" pitchFamily="18" charset="0"/>
              </a:rPr>
              <a:t>Typical Fatty Acid Composition of Modified Composition Oils (Weight %)*</a:t>
            </a:r>
            <a:endParaRPr lang="en-US" sz="3200" dirty="0">
              <a:solidFill>
                <a:schemeClr val="accent1"/>
              </a:solidFill>
            </a:endParaRPr>
          </a:p>
        </p:txBody>
      </p:sp>
    </p:spTree>
    <p:extLst>
      <p:ext uri="{BB962C8B-B14F-4D97-AF65-F5344CB8AC3E}">
        <p14:creationId xmlns:p14="http://schemas.microsoft.com/office/powerpoint/2010/main" val="3836997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941FE-5C95-CA48-9866-9E8E4E6FC856}"/>
              </a:ext>
            </a:extLst>
          </p:cNvPr>
          <p:cNvSpPr>
            <a:spLocks noGrp="1"/>
          </p:cNvSpPr>
          <p:nvPr>
            <p:ph type="title"/>
          </p:nvPr>
        </p:nvSpPr>
        <p:spPr>
          <a:xfrm>
            <a:off x="621674" y="212035"/>
            <a:ext cx="8596668" cy="1320800"/>
          </a:xfrm>
        </p:spPr>
        <p:txBody>
          <a:bodyPr/>
          <a:lstStyle/>
          <a:p>
            <a:pPr algn="ctr"/>
            <a:r>
              <a:rPr lang="en-US" dirty="0"/>
              <a:t>Modified Composition are Also </a:t>
            </a:r>
            <a:r>
              <a:rPr lang="en-US" dirty="0">
                <a:solidFill>
                  <a:srgbClr val="FF0000"/>
                </a:solidFill>
              </a:rPr>
              <a:t>“Mortal” </a:t>
            </a:r>
            <a:r>
              <a:rPr lang="en-US" dirty="0"/>
              <a:t>Like the Garden Variety Oils</a:t>
            </a:r>
          </a:p>
        </p:txBody>
      </p:sp>
      <p:sp>
        <p:nvSpPr>
          <p:cNvPr id="3" name="Date Placeholder 2">
            <a:extLst>
              <a:ext uri="{FF2B5EF4-FFF2-40B4-BE49-F238E27FC236}">
                <a16:creationId xmlns:a16="http://schemas.microsoft.com/office/drawing/2014/main" id="{613EFD1D-4269-7244-8C4D-7BB9B8423D85}"/>
              </a:ext>
            </a:extLst>
          </p:cNvPr>
          <p:cNvSpPr>
            <a:spLocks noGrp="1"/>
          </p:cNvSpPr>
          <p:nvPr>
            <p:ph type="dt" sz="half" idx="10"/>
          </p:nvPr>
        </p:nvSpPr>
        <p:spPr/>
        <p:txBody>
          <a:bodyPr/>
          <a:lstStyle/>
          <a:p>
            <a:r>
              <a:rPr lang="en-US" dirty="0"/>
              <a:t>5/05/18</a:t>
            </a:r>
          </a:p>
        </p:txBody>
      </p:sp>
      <p:sp>
        <p:nvSpPr>
          <p:cNvPr id="4" name="Footer Placeholder 3">
            <a:extLst>
              <a:ext uri="{FF2B5EF4-FFF2-40B4-BE49-F238E27FC236}">
                <a16:creationId xmlns:a16="http://schemas.microsoft.com/office/drawing/2014/main" id="{D87B3E2D-A669-184E-8410-56D2574DABC1}"/>
              </a:ext>
            </a:extLst>
          </p:cNvPr>
          <p:cNvSpPr>
            <a:spLocks noGrp="1"/>
          </p:cNvSpPr>
          <p:nvPr>
            <p:ph type="ftr" sz="quarter" idx="11"/>
          </p:nvPr>
        </p:nvSpPr>
        <p:spPr/>
        <p:txBody>
          <a:bodyPr/>
          <a:lstStyle/>
          <a:p>
            <a:r>
              <a:rPr lang="en-US" dirty="0"/>
              <a:t>MONOJ K GUPTA</a:t>
            </a:r>
          </a:p>
        </p:txBody>
      </p:sp>
      <p:sp>
        <p:nvSpPr>
          <p:cNvPr id="5" name="Slide Number Placeholder 4">
            <a:extLst>
              <a:ext uri="{FF2B5EF4-FFF2-40B4-BE49-F238E27FC236}">
                <a16:creationId xmlns:a16="http://schemas.microsoft.com/office/drawing/2014/main" id="{26EF83B2-E3D6-0348-8C93-3762AA8E65FA}"/>
              </a:ext>
            </a:extLst>
          </p:cNvPr>
          <p:cNvSpPr>
            <a:spLocks noGrp="1"/>
          </p:cNvSpPr>
          <p:nvPr>
            <p:ph type="sldNum" sz="quarter" idx="12"/>
          </p:nvPr>
        </p:nvSpPr>
        <p:spPr/>
        <p:txBody>
          <a:bodyPr/>
          <a:lstStyle/>
          <a:p>
            <a:fld id="{69E57DC2-970A-4B3E-BB1C-7A09969E49DF}" type="slidenum">
              <a:rPr lang="en-US" smtClean="0"/>
              <a:t>35</a:t>
            </a:fld>
            <a:endParaRPr lang="en-US" dirty="0"/>
          </a:p>
        </p:txBody>
      </p:sp>
      <p:sp>
        <p:nvSpPr>
          <p:cNvPr id="7" name="TextBox 6">
            <a:extLst>
              <a:ext uri="{FF2B5EF4-FFF2-40B4-BE49-F238E27FC236}">
                <a16:creationId xmlns:a16="http://schemas.microsoft.com/office/drawing/2014/main" id="{3E5D9513-00B9-7F4A-BDE2-D49D7E3A7B4D}"/>
              </a:ext>
            </a:extLst>
          </p:cNvPr>
          <p:cNvSpPr txBox="1"/>
          <p:nvPr/>
        </p:nvSpPr>
        <p:spPr>
          <a:xfrm>
            <a:off x="440839" y="1343603"/>
            <a:ext cx="9602470" cy="5109091"/>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t>The oils are still susceptible to Hydrolysis like all Garden Variety Oils</a:t>
            </a:r>
          </a:p>
          <a:p>
            <a:pPr algn="just"/>
            <a:endParaRPr lang="en-US" sz="1000" b="1" dirty="0"/>
          </a:p>
          <a:p>
            <a:pPr marL="285750" indent="-285750" algn="just">
              <a:buFont typeface="Arial" panose="020B0604020202020204" pitchFamily="34" charset="0"/>
              <a:buChar char="•"/>
            </a:pPr>
            <a:r>
              <a:rPr lang="en-US" sz="3200" b="1" dirty="0"/>
              <a:t>The oils still degrade under abusive frying condition</a:t>
            </a:r>
          </a:p>
          <a:p>
            <a:pPr algn="just"/>
            <a:endParaRPr lang="en-US" sz="1000" b="1" dirty="0"/>
          </a:p>
          <a:p>
            <a:pPr marL="285750" indent="-285750" algn="just">
              <a:buFont typeface="Arial" panose="020B0604020202020204" pitchFamily="34" charset="0"/>
              <a:buChar char="•"/>
            </a:pPr>
            <a:r>
              <a:rPr lang="en-US" sz="3200" b="1" dirty="0"/>
              <a:t>Thus, the refined, bleached and deodorized (RBD) oils from the Modified Composition Oilseeds still need to meet the Finished Oil Specifications, shown in Slide #36.</a:t>
            </a:r>
          </a:p>
          <a:p>
            <a:pPr marL="285750" indent="-285750" algn="just">
              <a:buFont typeface="Arial" panose="020B0604020202020204" pitchFamily="34" charset="0"/>
              <a:buChar char="•"/>
            </a:pPr>
            <a:r>
              <a:rPr lang="en-US" sz="3200" b="1" dirty="0"/>
              <a:t>“HO” oils demonstrate less polymers in fryers</a:t>
            </a:r>
          </a:p>
          <a:p>
            <a:endParaRPr lang="en-US" dirty="0"/>
          </a:p>
        </p:txBody>
      </p:sp>
    </p:spTree>
    <p:extLst>
      <p:ext uri="{BB962C8B-B14F-4D97-AF65-F5344CB8AC3E}">
        <p14:creationId xmlns:p14="http://schemas.microsoft.com/office/powerpoint/2010/main" val="2616863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B4DDF064-35FA-864C-B510-5B1C9DFF11AE}"/>
              </a:ext>
            </a:extLst>
          </p:cNvPr>
          <p:cNvSpPr txBox="1">
            <a:spLocks noChangeArrowheads="1"/>
          </p:cNvSpPr>
          <p:nvPr/>
        </p:nvSpPr>
        <p:spPr bwMode="auto">
          <a:xfrm>
            <a:off x="718267" y="241191"/>
            <a:ext cx="8576807" cy="52322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chemeClr val="accent1"/>
                </a:solidFill>
              </a:rPr>
              <a:t>Recommended Quality Parameters for Frying Oils</a:t>
            </a:r>
          </a:p>
        </p:txBody>
      </p:sp>
      <p:graphicFrame>
        <p:nvGraphicFramePr>
          <p:cNvPr id="36869" name="Group 5">
            <a:extLst>
              <a:ext uri="{FF2B5EF4-FFF2-40B4-BE49-F238E27FC236}">
                <a16:creationId xmlns:a16="http://schemas.microsoft.com/office/drawing/2014/main" id="{01F450D4-FA2C-B24C-AE66-30C853D18738}"/>
              </a:ext>
            </a:extLst>
          </p:cNvPr>
          <p:cNvGraphicFramePr>
            <a:graphicFrameLocks noGrp="1"/>
          </p:cNvGraphicFramePr>
          <p:nvPr>
            <p:extLst>
              <p:ext uri="{D42A27DB-BD31-4B8C-83A1-F6EECF244321}">
                <p14:modId xmlns:p14="http://schemas.microsoft.com/office/powerpoint/2010/main" val="4075271081"/>
              </p:ext>
            </p:extLst>
          </p:nvPr>
        </p:nvGraphicFramePr>
        <p:xfrm>
          <a:off x="1258957" y="1066801"/>
          <a:ext cx="7620000" cy="5029200"/>
        </p:xfrm>
        <a:graphic>
          <a:graphicData uri="http://schemas.openxmlformats.org/drawingml/2006/table">
            <a:tbl>
              <a:tblPr/>
              <a:tblGrid>
                <a:gridCol w="2952750">
                  <a:extLst>
                    <a:ext uri="{9D8B030D-6E8A-4147-A177-3AD203B41FA5}">
                      <a16:colId xmlns:a16="http://schemas.microsoft.com/office/drawing/2014/main" val="1300112217"/>
                    </a:ext>
                  </a:extLst>
                </a:gridCol>
                <a:gridCol w="1019175">
                  <a:extLst>
                    <a:ext uri="{9D8B030D-6E8A-4147-A177-3AD203B41FA5}">
                      <a16:colId xmlns:a16="http://schemas.microsoft.com/office/drawing/2014/main" val="1424996581"/>
                    </a:ext>
                  </a:extLst>
                </a:gridCol>
                <a:gridCol w="792163">
                  <a:extLst>
                    <a:ext uri="{9D8B030D-6E8A-4147-A177-3AD203B41FA5}">
                      <a16:colId xmlns:a16="http://schemas.microsoft.com/office/drawing/2014/main" val="3870492187"/>
                    </a:ext>
                  </a:extLst>
                </a:gridCol>
                <a:gridCol w="2855912">
                  <a:extLst>
                    <a:ext uri="{9D8B030D-6E8A-4147-A177-3AD203B41FA5}">
                      <a16:colId xmlns:a16="http://schemas.microsoft.com/office/drawing/2014/main" val="1052244199"/>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Analysis</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Desired </a:t>
                      </a:r>
                      <a:endParaRPr kumimoji="0" lang="en-US" alt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Level</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Maximum</a:t>
                      </a:r>
                      <a:endParaRPr kumimoji="0" lang="en-US" alt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Level</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AOCS</a:t>
                      </a:r>
                      <a:endParaRPr kumimoji="0" lang="en-US" alt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Method</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685327"/>
                  </a:ext>
                </a:extLst>
              </a:tr>
              <a:tr h="153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Free fatty acid, FFA,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0.03</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0.05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Ca 5a-40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4378154"/>
                  </a:ext>
                </a:extLst>
              </a:tr>
              <a:tr h="247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Peroxide Value, PV, meq /kg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Cd-8b-90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180150"/>
                  </a:ext>
                </a:extLst>
              </a:tr>
              <a:tr h="247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Para Anisidine value, pAV, AVU unit</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&lt;3.0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5.0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Cd-18-90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9724171"/>
                  </a:ext>
                </a:extLst>
              </a:tr>
              <a:tr h="246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Conjugated dienes,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Trace</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Th-1a-64</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3803129"/>
                  </a:ext>
                </a:extLst>
              </a:tr>
              <a:tr h="247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Polar compounds,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&lt;2.0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&lt;4.0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Cd-20-91</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0519944"/>
                  </a:ext>
                </a:extLst>
              </a:tr>
              <a:tr h="246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Polymers,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&lt;1.5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Cd-22-91</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674634"/>
                  </a:ext>
                </a:extLst>
              </a:tr>
              <a:tr h="247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Phosphorus, parts per million, PPM</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&lt;1.0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Ca-12b-92</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8601080"/>
                  </a:ext>
                </a:extLst>
              </a:tr>
              <a:tr h="247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Iron, Fe, parts per million, PPM</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&lt;0.1</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&lt;0.3</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Ca-18b-91</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9659991"/>
                  </a:ext>
                </a:extLst>
              </a:tr>
              <a:tr h="246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Calcium, Ca, parts per million, PPM</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&lt;0.2</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Ca-15b-97</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0532816"/>
                  </a:ext>
                </a:extLst>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Magnesium, Mg, parts per million, PPM</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Trace</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Ca-15b-97</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7086771"/>
                  </a:ext>
                </a:extLst>
              </a:tr>
              <a:tr h="411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Monoglycerides,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ND</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Trace</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Cd-11b-91</a:t>
                      </a:r>
                      <a:endParaRPr kumimoji="0" lang="en-US" alt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Cd-11b-96</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6304135"/>
                  </a:ext>
                </a:extLst>
              </a:tr>
              <a:tr h="411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Diglycerides**, %</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&lt;0.5</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&lt;1.0</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Cd-11b-91</a:t>
                      </a:r>
                      <a:endParaRPr kumimoji="0" lang="en-US" altLang="en-US"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Cd-11b-96</a:t>
                      </a:r>
                      <a:endParaRPr kumimoji="0" lang="en-US" altLang="en-US" sz="1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0942943"/>
                  </a:ext>
                </a:extLst>
              </a:tr>
            </a:tbl>
          </a:graphicData>
        </a:graphic>
      </p:graphicFrame>
      <p:sp>
        <p:nvSpPr>
          <p:cNvPr id="36941" name="Text Box 77">
            <a:extLst>
              <a:ext uri="{FF2B5EF4-FFF2-40B4-BE49-F238E27FC236}">
                <a16:creationId xmlns:a16="http://schemas.microsoft.com/office/drawing/2014/main" id="{DC01F2B9-6680-B741-B907-3729806A286A}"/>
              </a:ext>
            </a:extLst>
          </p:cNvPr>
          <p:cNvSpPr txBox="1">
            <a:spLocks noChangeArrowheads="1"/>
          </p:cNvSpPr>
          <p:nvPr/>
        </p:nvSpPr>
        <p:spPr bwMode="auto">
          <a:xfrm>
            <a:off x="2286000" y="6096001"/>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a:t>
            </a:r>
            <a:r>
              <a:rPr lang="en-US" altLang="en-US" sz="1200" dirty="0">
                <a:latin typeface="Verdana" panose="020B0604030504040204" pitchFamily="34" charset="0"/>
              </a:rPr>
              <a:t>Commercial palm oil may contain 5-11% diglycerides</a:t>
            </a:r>
          </a:p>
        </p:txBody>
      </p:sp>
    </p:spTree>
    <p:extLst>
      <p:ext uri="{BB962C8B-B14F-4D97-AF65-F5344CB8AC3E}">
        <p14:creationId xmlns:p14="http://schemas.microsoft.com/office/powerpoint/2010/main" val="131567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748-6C81-9A4F-AF22-F35FF9AD23F0}"/>
              </a:ext>
            </a:extLst>
          </p:cNvPr>
          <p:cNvSpPr>
            <a:spLocks noGrp="1"/>
          </p:cNvSpPr>
          <p:nvPr>
            <p:ph type="title"/>
          </p:nvPr>
        </p:nvSpPr>
        <p:spPr>
          <a:xfrm>
            <a:off x="677334" y="609600"/>
            <a:ext cx="8596668" cy="726219"/>
          </a:xfrm>
        </p:spPr>
        <p:txBody>
          <a:bodyPr/>
          <a:lstStyle/>
          <a:p>
            <a:pPr algn="ctr"/>
            <a:r>
              <a:rPr lang="en-US" dirty="0"/>
              <a:t>Oil Filtration </a:t>
            </a:r>
          </a:p>
        </p:txBody>
      </p:sp>
      <p:sp>
        <p:nvSpPr>
          <p:cNvPr id="3" name="Date Placeholder 2">
            <a:extLst>
              <a:ext uri="{FF2B5EF4-FFF2-40B4-BE49-F238E27FC236}">
                <a16:creationId xmlns:a16="http://schemas.microsoft.com/office/drawing/2014/main" id="{0F2AFE80-FC85-664F-B2AF-A30E526F5DAE}"/>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D222A4E0-DDB7-414D-AC2B-F8DB79DAA321}"/>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1D27BA8B-95E4-D14C-84E9-BC23E613D390}"/>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TextBox 5">
            <a:extLst>
              <a:ext uri="{FF2B5EF4-FFF2-40B4-BE49-F238E27FC236}">
                <a16:creationId xmlns:a16="http://schemas.microsoft.com/office/drawing/2014/main" id="{079283C9-707B-E344-8376-77D3769AC327}"/>
              </a:ext>
            </a:extLst>
          </p:cNvPr>
          <p:cNvSpPr txBox="1"/>
          <p:nvPr/>
        </p:nvSpPr>
        <p:spPr>
          <a:xfrm>
            <a:off x="795130" y="1224500"/>
            <a:ext cx="8730533" cy="430887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200" dirty="0"/>
              <a:t>Oil filtration is essential in frying</a:t>
            </a:r>
          </a:p>
          <a:p>
            <a:pPr marL="285750" indent="-285750">
              <a:buFont typeface="Arial" panose="020B0604020202020204" pitchFamily="34" charset="0"/>
              <a:buChar char="•"/>
            </a:pPr>
            <a:r>
              <a:rPr lang="en-US" sz="3200" dirty="0"/>
              <a:t>Oil filtration:</a:t>
            </a:r>
          </a:p>
          <a:p>
            <a:pPr marL="742950" lvl="1" indent="-285750">
              <a:buFont typeface="Arial" panose="020B0604020202020204" pitchFamily="34" charset="0"/>
              <a:buChar char="•"/>
            </a:pPr>
            <a:r>
              <a:rPr lang="en-US" sz="3200" dirty="0"/>
              <a:t>Removes suspended crumbs generated in frying</a:t>
            </a:r>
          </a:p>
          <a:p>
            <a:pPr marL="742950" lvl="1" indent="-285750">
              <a:buFont typeface="Arial" panose="020B0604020202020204" pitchFamily="34" charset="0"/>
              <a:buChar char="•"/>
            </a:pPr>
            <a:r>
              <a:rPr lang="en-US" sz="3200" dirty="0"/>
              <a:t>Reduce and remove oil decomposition products</a:t>
            </a:r>
          </a:p>
          <a:p>
            <a:pPr marL="742950" lvl="1" indent="-285750">
              <a:buFont typeface="Arial" panose="020B0604020202020204" pitchFamily="34" charset="0"/>
              <a:buChar char="•"/>
            </a:pPr>
            <a:r>
              <a:rPr lang="en-US" sz="3200" dirty="0"/>
              <a:t>Can improve product taste, flavor, appearance and even shelf life</a:t>
            </a:r>
          </a:p>
        </p:txBody>
      </p:sp>
    </p:spTree>
    <p:extLst>
      <p:ext uri="{BB962C8B-B14F-4D97-AF65-F5344CB8AC3E}">
        <p14:creationId xmlns:p14="http://schemas.microsoft.com/office/powerpoint/2010/main" val="6282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CD80-84E4-2D48-AEFE-BBDC91B3AAD2}"/>
              </a:ext>
            </a:extLst>
          </p:cNvPr>
          <p:cNvSpPr>
            <a:spLocks noGrp="1"/>
          </p:cNvSpPr>
          <p:nvPr>
            <p:ph type="title"/>
          </p:nvPr>
        </p:nvSpPr>
        <p:spPr>
          <a:xfrm>
            <a:off x="677334" y="609600"/>
            <a:ext cx="8596668" cy="702365"/>
          </a:xfrm>
        </p:spPr>
        <p:txBody>
          <a:bodyPr/>
          <a:lstStyle/>
          <a:p>
            <a:pPr algn="ctr"/>
            <a:r>
              <a:rPr lang="en-US" dirty="0"/>
              <a:t>Types of Filtration</a:t>
            </a:r>
          </a:p>
        </p:txBody>
      </p:sp>
      <p:sp>
        <p:nvSpPr>
          <p:cNvPr id="3" name="Date Placeholder 2">
            <a:extLst>
              <a:ext uri="{FF2B5EF4-FFF2-40B4-BE49-F238E27FC236}">
                <a16:creationId xmlns:a16="http://schemas.microsoft.com/office/drawing/2014/main" id="{A7858D8C-8789-2142-AB48-BB941CF4855C}"/>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E86A3AC6-FE9A-2948-BF44-3CB94275A76F}"/>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B5D4B48D-33A2-054B-8675-69CEADBFE87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6" name="TextBox 5">
            <a:extLst>
              <a:ext uri="{FF2B5EF4-FFF2-40B4-BE49-F238E27FC236}">
                <a16:creationId xmlns:a16="http://schemas.microsoft.com/office/drawing/2014/main" id="{FBF2CC01-AF81-444E-9A5A-66ED4B21AC13}"/>
              </a:ext>
            </a:extLst>
          </p:cNvPr>
          <p:cNvSpPr txBox="1"/>
          <p:nvPr/>
        </p:nvSpPr>
        <p:spPr>
          <a:xfrm>
            <a:off x="811033" y="1415332"/>
            <a:ext cx="8462969" cy="3447098"/>
          </a:xfrm>
          <a:prstGeom prst="rect">
            <a:avLst/>
          </a:prstGeom>
          <a:noFill/>
        </p:spPr>
        <p:txBody>
          <a:bodyPr wrap="square" rtlCol="0">
            <a:spAutoFit/>
          </a:bodyPr>
          <a:lstStyle/>
          <a:p>
            <a:pPr>
              <a:buFont typeface="Wingdings" pitchFamily="2" charset="2"/>
              <a:buNone/>
            </a:pPr>
            <a:r>
              <a:rPr lang="en-US" altLang="en-US" sz="3200" b="1" dirty="0"/>
              <a:t>Passive Filters</a:t>
            </a:r>
          </a:p>
          <a:p>
            <a:pPr algn="just">
              <a:buFont typeface="Wingdings" pitchFamily="2" charset="2"/>
              <a:buNone/>
            </a:pPr>
            <a:r>
              <a:rPr lang="en-US" altLang="en-US" sz="2400" dirty="0"/>
              <a:t>Passive filters are those simply remove suspended materials in the oil</a:t>
            </a:r>
          </a:p>
          <a:p>
            <a:pPr>
              <a:buFont typeface="Wingdings" pitchFamily="2" charset="2"/>
              <a:buNone/>
            </a:pPr>
            <a:endParaRPr lang="en-US" altLang="en-US" sz="1000" b="1" dirty="0"/>
          </a:p>
          <a:p>
            <a:pPr>
              <a:buFont typeface="Wingdings" pitchFamily="2" charset="2"/>
              <a:buNone/>
            </a:pPr>
            <a:r>
              <a:rPr lang="en-US" altLang="en-US" sz="3200" b="1" dirty="0"/>
              <a:t>Active Filters</a:t>
            </a:r>
          </a:p>
          <a:p>
            <a:pPr algn="just">
              <a:buFont typeface="Wingdings" pitchFamily="2" charset="2"/>
              <a:buNone/>
            </a:pPr>
            <a:r>
              <a:rPr lang="en-US" altLang="en-US" sz="2400" dirty="0"/>
              <a:t>Active filters are those where the oil impurities are also reduced via physical as well as chemical reactions in addition to the removal of the suspended materials in the oil</a:t>
            </a:r>
          </a:p>
        </p:txBody>
      </p:sp>
    </p:spTree>
    <p:extLst>
      <p:ext uri="{BB962C8B-B14F-4D97-AF65-F5344CB8AC3E}">
        <p14:creationId xmlns:p14="http://schemas.microsoft.com/office/powerpoint/2010/main" val="239164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E630-5F39-B547-9175-3FA284745BE2}"/>
              </a:ext>
            </a:extLst>
          </p:cNvPr>
          <p:cNvSpPr>
            <a:spLocks noGrp="1"/>
          </p:cNvSpPr>
          <p:nvPr>
            <p:ph type="title"/>
          </p:nvPr>
        </p:nvSpPr>
        <p:spPr>
          <a:xfrm>
            <a:off x="677334" y="609600"/>
            <a:ext cx="8596668" cy="654657"/>
          </a:xfrm>
        </p:spPr>
        <p:txBody>
          <a:bodyPr/>
          <a:lstStyle/>
          <a:p>
            <a:pPr algn="ctr"/>
            <a:r>
              <a:rPr lang="en-US" dirty="0"/>
              <a:t>Examples of Passive &amp; Active Filters</a:t>
            </a:r>
          </a:p>
        </p:txBody>
      </p:sp>
      <p:sp>
        <p:nvSpPr>
          <p:cNvPr id="3" name="Date Placeholder 2">
            <a:extLst>
              <a:ext uri="{FF2B5EF4-FFF2-40B4-BE49-F238E27FC236}">
                <a16:creationId xmlns:a16="http://schemas.microsoft.com/office/drawing/2014/main" id="{718F2688-7C3E-1847-B328-26EA8EE63DC0}"/>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9D3AAC71-01B8-B340-8CD8-390349BE84A1}"/>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8C663279-F475-B14A-BEDB-E27EA1AC994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Rectangle 5">
            <a:extLst>
              <a:ext uri="{FF2B5EF4-FFF2-40B4-BE49-F238E27FC236}">
                <a16:creationId xmlns:a16="http://schemas.microsoft.com/office/drawing/2014/main" id="{77090903-4383-E743-950F-11888DF7F2E7}"/>
              </a:ext>
            </a:extLst>
          </p:cNvPr>
          <p:cNvSpPr/>
          <p:nvPr/>
        </p:nvSpPr>
        <p:spPr>
          <a:xfrm>
            <a:off x="677335" y="1359673"/>
            <a:ext cx="8596667" cy="4441216"/>
          </a:xfrm>
          <a:prstGeom prst="rect">
            <a:avLst/>
          </a:prstGeom>
        </p:spPr>
        <p:txBody>
          <a:bodyPr wrap="square">
            <a:spAutoFit/>
          </a:bodyPr>
          <a:lstStyle/>
          <a:p>
            <a:pPr>
              <a:lnSpc>
                <a:spcPct val="90000"/>
              </a:lnSpc>
            </a:pPr>
            <a:r>
              <a:rPr lang="en-US" altLang="en-US" sz="3200" b="1" dirty="0"/>
              <a:t>Most commonly used passive filters are:</a:t>
            </a:r>
          </a:p>
          <a:p>
            <a:pPr marL="800100" lvl="1" indent="-342900">
              <a:lnSpc>
                <a:spcPct val="90000"/>
              </a:lnSpc>
              <a:buFont typeface="Arial" panose="020B0604020202020204" pitchFamily="34" charset="0"/>
              <a:buChar char="•"/>
            </a:pPr>
            <a:r>
              <a:rPr lang="en-US" altLang="en-US" sz="2400" dirty="0"/>
              <a:t>Paper</a:t>
            </a:r>
          </a:p>
          <a:p>
            <a:pPr marL="800100" lvl="1" indent="-342900">
              <a:lnSpc>
                <a:spcPct val="90000"/>
              </a:lnSpc>
              <a:buFont typeface="Arial" panose="020B0604020202020204" pitchFamily="34" charset="0"/>
              <a:buChar char="•"/>
            </a:pPr>
            <a:r>
              <a:rPr lang="en-US" altLang="en-US" sz="2400" dirty="0"/>
              <a:t>Fine mesh screens (cloth or metal)</a:t>
            </a:r>
          </a:p>
          <a:p>
            <a:pPr>
              <a:lnSpc>
                <a:spcPct val="90000"/>
              </a:lnSpc>
            </a:pPr>
            <a:r>
              <a:rPr lang="en-US" altLang="en-US" sz="2400" dirty="0">
                <a:solidFill>
                  <a:srgbClr val="FF0000"/>
                </a:solidFill>
              </a:rPr>
              <a:t>Paper filter simply retains most of the suspended material in the oil. They do not remove impurities from the oil</a:t>
            </a:r>
          </a:p>
          <a:p>
            <a:pPr lvl="1">
              <a:lnSpc>
                <a:spcPct val="90000"/>
              </a:lnSpc>
            </a:pPr>
            <a:endParaRPr lang="en-US" altLang="en-US" sz="1000" dirty="0"/>
          </a:p>
          <a:p>
            <a:pPr>
              <a:lnSpc>
                <a:spcPct val="90000"/>
              </a:lnSpc>
            </a:pPr>
            <a:r>
              <a:rPr lang="en-US" altLang="en-US" sz="3200" b="1" dirty="0"/>
              <a:t>Examples of active filters are:</a:t>
            </a:r>
          </a:p>
          <a:p>
            <a:pPr marL="800100" lvl="1" indent="-342900">
              <a:lnSpc>
                <a:spcPct val="90000"/>
              </a:lnSpc>
              <a:buFont typeface="Arial" panose="020B0604020202020204" pitchFamily="34" charset="0"/>
              <a:buChar char="•"/>
            </a:pPr>
            <a:r>
              <a:rPr lang="en-US" altLang="en-US" sz="2400" dirty="0"/>
              <a:t>Paper with reactants /adsorbents sprinkled on it</a:t>
            </a:r>
          </a:p>
          <a:p>
            <a:pPr marL="800100" lvl="1" indent="-342900">
              <a:lnSpc>
                <a:spcPct val="90000"/>
              </a:lnSpc>
              <a:buFont typeface="Arial" panose="020B0604020202020204" pitchFamily="34" charset="0"/>
              <a:buChar char="•"/>
            </a:pPr>
            <a:r>
              <a:rPr lang="en-US" altLang="en-US" sz="2400" dirty="0"/>
              <a:t>Paper impregnated with adsorbents</a:t>
            </a:r>
          </a:p>
          <a:p>
            <a:pPr marL="800100" lvl="1" indent="-342900">
              <a:lnSpc>
                <a:spcPct val="90000"/>
              </a:lnSpc>
              <a:buFont typeface="Arial" panose="020B0604020202020204" pitchFamily="34" charset="0"/>
              <a:buChar char="•"/>
            </a:pPr>
            <a:r>
              <a:rPr lang="en-US" altLang="en-US" sz="2400" dirty="0"/>
              <a:t>Pads impregnated with reactants</a:t>
            </a:r>
          </a:p>
          <a:p>
            <a:pPr marL="800100" lvl="1" indent="-342900">
              <a:lnSpc>
                <a:spcPct val="90000"/>
              </a:lnSpc>
              <a:buFont typeface="Arial" panose="020B0604020202020204" pitchFamily="34" charset="0"/>
              <a:buChar char="•"/>
            </a:pPr>
            <a:r>
              <a:rPr lang="en-US" altLang="en-US" sz="2400" dirty="0"/>
              <a:t>Powders containing reactants and adsorbents. The powder is filtered out with paper </a:t>
            </a:r>
          </a:p>
          <a:p>
            <a:pPr marL="800100" lvl="1" indent="-342900">
              <a:lnSpc>
                <a:spcPct val="90000"/>
              </a:lnSpc>
              <a:buFont typeface="Arial" panose="020B0604020202020204" pitchFamily="34" charset="0"/>
              <a:buChar char="•"/>
            </a:pPr>
            <a:r>
              <a:rPr lang="en-US" altLang="en-US" sz="2400" dirty="0"/>
              <a:t>Pads impregnated with adsorbents </a:t>
            </a:r>
          </a:p>
        </p:txBody>
      </p:sp>
    </p:spTree>
    <p:extLst>
      <p:ext uri="{BB962C8B-B14F-4D97-AF65-F5344CB8AC3E}">
        <p14:creationId xmlns:p14="http://schemas.microsoft.com/office/powerpoint/2010/main" val="398377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EA61-7686-8148-832D-48AC840B8BAA}"/>
              </a:ext>
            </a:extLst>
          </p:cNvPr>
          <p:cNvSpPr>
            <a:spLocks noGrp="1"/>
          </p:cNvSpPr>
          <p:nvPr>
            <p:ph type="title"/>
          </p:nvPr>
        </p:nvSpPr>
        <p:spPr>
          <a:xfrm>
            <a:off x="677334" y="609600"/>
            <a:ext cx="8596668" cy="837537"/>
          </a:xfrm>
        </p:spPr>
        <p:txBody>
          <a:bodyPr/>
          <a:lstStyle/>
          <a:p>
            <a:pPr algn="ctr"/>
            <a:r>
              <a:rPr lang="en-US" dirty="0"/>
              <a:t>Perceived Trend in Tortilla Chips Industry</a:t>
            </a:r>
          </a:p>
        </p:txBody>
      </p:sp>
      <p:sp>
        <p:nvSpPr>
          <p:cNvPr id="3" name="Content Placeholder 2">
            <a:extLst>
              <a:ext uri="{FF2B5EF4-FFF2-40B4-BE49-F238E27FC236}">
                <a16:creationId xmlns:a16="http://schemas.microsoft.com/office/drawing/2014/main" id="{07E72A6F-27A3-CE44-A212-24E23A7516C0}"/>
              </a:ext>
            </a:extLst>
          </p:cNvPr>
          <p:cNvSpPr>
            <a:spLocks noGrp="1"/>
          </p:cNvSpPr>
          <p:nvPr>
            <p:ph idx="1"/>
          </p:nvPr>
        </p:nvSpPr>
        <p:spPr>
          <a:xfrm>
            <a:off x="613724" y="1447137"/>
            <a:ext cx="8596668" cy="4884267"/>
          </a:xfrm>
        </p:spPr>
        <p:txBody>
          <a:bodyPr/>
          <a:lstStyle/>
          <a:p>
            <a:r>
              <a:rPr lang="en-US" sz="3200" dirty="0"/>
              <a:t>Nutrition</a:t>
            </a:r>
          </a:p>
          <a:p>
            <a:pPr lvl="1"/>
            <a:r>
              <a:rPr lang="en-US" sz="3000" dirty="0"/>
              <a:t>Higher protein</a:t>
            </a:r>
          </a:p>
          <a:p>
            <a:pPr lvl="1"/>
            <a:r>
              <a:rPr lang="en-US" sz="3000" dirty="0"/>
              <a:t>Nutritious grains</a:t>
            </a:r>
          </a:p>
          <a:p>
            <a:pPr lvl="1"/>
            <a:r>
              <a:rPr lang="en-US" sz="3000" dirty="0"/>
              <a:t>Nutritious vegetables</a:t>
            </a:r>
          </a:p>
          <a:p>
            <a:r>
              <a:rPr lang="en-US" sz="3200" dirty="0"/>
              <a:t>Novelty</a:t>
            </a:r>
          </a:p>
          <a:p>
            <a:pPr lvl="1"/>
            <a:r>
              <a:rPr lang="en-US" sz="3000" dirty="0"/>
              <a:t>Flavor components in the dough</a:t>
            </a:r>
          </a:p>
          <a:p>
            <a:pPr lvl="1"/>
            <a:r>
              <a:rPr lang="en-US" sz="3000" dirty="0"/>
              <a:t>Fruits</a:t>
            </a:r>
          </a:p>
          <a:p>
            <a:pPr lvl="1"/>
            <a:r>
              <a:rPr lang="en-US" sz="3000" dirty="0"/>
              <a:t>Flour from fruits and roots</a:t>
            </a:r>
          </a:p>
          <a:p>
            <a:endParaRPr lang="en-US" sz="3200" dirty="0"/>
          </a:p>
          <a:p>
            <a:pPr marL="0" indent="0">
              <a:buNone/>
            </a:pPr>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4C3D9051-EDC7-3446-A2CD-FB69D91F6F6A}"/>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24CB39A1-8C63-3949-88CE-0866B3634883}"/>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1B72B2EF-9D62-4442-B24E-9961C660400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558278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428B-7A27-D14B-B7A4-8EC1F1D1BB47}"/>
              </a:ext>
            </a:extLst>
          </p:cNvPr>
          <p:cNvSpPr>
            <a:spLocks noGrp="1"/>
          </p:cNvSpPr>
          <p:nvPr>
            <p:ph type="title"/>
          </p:nvPr>
        </p:nvSpPr>
        <p:spPr>
          <a:xfrm>
            <a:off x="677334" y="251791"/>
            <a:ext cx="8596668" cy="646706"/>
          </a:xfrm>
        </p:spPr>
        <p:txBody>
          <a:bodyPr/>
          <a:lstStyle/>
          <a:p>
            <a:pPr algn="ctr"/>
            <a:r>
              <a:rPr lang="en-US" dirty="0"/>
              <a:t>Active Filters</a:t>
            </a:r>
          </a:p>
        </p:txBody>
      </p:sp>
      <p:sp>
        <p:nvSpPr>
          <p:cNvPr id="3" name="Date Placeholder 2">
            <a:extLst>
              <a:ext uri="{FF2B5EF4-FFF2-40B4-BE49-F238E27FC236}">
                <a16:creationId xmlns:a16="http://schemas.microsoft.com/office/drawing/2014/main" id="{777CF3F7-59BB-F14A-94EB-1096D15AFEC5}"/>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7F7F51AC-92B7-014E-901B-16DA1208EB67}"/>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0EA59BA1-F98D-134C-8CA0-02C83D6A795B}"/>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6" name="Rectangle 5">
            <a:extLst>
              <a:ext uri="{FF2B5EF4-FFF2-40B4-BE49-F238E27FC236}">
                <a16:creationId xmlns:a16="http://schemas.microsoft.com/office/drawing/2014/main" id="{08CDCD46-9A3C-EE4E-8B97-73A4D2B04AFF}"/>
              </a:ext>
            </a:extLst>
          </p:cNvPr>
          <p:cNvSpPr/>
          <p:nvPr/>
        </p:nvSpPr>
        <p:spPr>
          <a:xfrm>
            <a:off x="1081378" y="1019072"/>
            <a:ext cx="8192624" cy="4862870"/>
          </a:xfrm>
          <a:prstGeom prst="rect">
            <a:avLst/>
          </a:prstGeom>
        </p:spPr>
        <p:txBody>
          <a:bodyPr wrap="square">
            <a:spAutoFit/>
          </a:bodyPr>
          <a:lstStyle/>
          <a:p>
            <a:pPr algn="just">
              <a:buFont typeface="Wingdings" pitchFamily="2" charset="2"/>
              <a:buNone/>
            </a:pPr>
            <a:r>
              <a:rPr lang="en-US" altLang="en-US" sz="3200" dirty="0"/>
              <a:t>Active filters remove or reduce the oil breakdown compounds via:</a:t>
            </a:r>
          </a:p>
          <a:p>
            <a:pPr marL="342900" indent="-342900" algn="just">
              <a:buFont typeface="Arial" panose="020B0604020202020204" pitchFamily="34" charset="0"/>
              <a:buChar char="•"/>
            </a:pPr>
            <a:endParaRPr lang="en-US" altLang="en-US" sz="2000" dirty="0"/>
          </a:p>
          <a:p>
            <a:pPr marL="342900" indent="-342900" algn="just">
              <a:buFont typeface="Arial" panose="020B0604020202020204" pitchFamily="34" charset="0"/>
              <a:buChar char="•"/>
            </a:pPr>
            <a:r>
              <a:rPr lang="en-US" altLang="en-US" sz="2400" dirty="0"/>
              <a:t>Physical Means-Where the impurities in the oil containing electronic charges are attracted and attached to the active sites of the adsorbents used in filtration</a:t>
            </a:r>
          </a:p>
          <a:p>
            <a:pPr algn="just"/>
            <a:endParaRPr lang="en-US" altLang="en-US" sz="1000" dirty="0"/>
          </a:p>
          <a:p>
            <a:pPr marL="342900" indent="-342900" algn="just">
              <a:buFont typeface="Arial" panose="020B0604020202020204" pitchFamily="34" charset="0"/>
              <a:buChar char="•"/>
            </a:pPr>
            <a:r>
              <a:rPr lang="en-US" altLang="en-US" sz="2400" dirty="0"/>
              <a:t>Chemical means where the FFA in the fryer oil is reacted with an alkali metal. The FFA is reduced but this leads to the formation of soap that remains in the oil. </a:t>
            </a:r>
          </a:p>
          <a:p>
            <a:pPr algn="just"/>
            <a:r>
              <a:rPr lang="en-US" altLang="en-US" sz="2400" dirty="0"/>
              <a:t>   </a:t>
            </a:r>
            <a:r>
              <a:rPr lang="en-US" altLang="en-US" sz="2400" b="1" dirty="0"/>
              <a:t>This reduces fry life of the oil</a:t>
            </a:r>
          </a:p>
        </p:txBody>
      </p:sp>
    </p:spTree>
    <p:extLst>
      <p:ext uri="{BB962C8B-B14F-4D97-AF65-F5344CB8AC3E}">
        <p14:creationId xmlns:p14="http://schemas.microsoft.com/office/powerpoint/2010/main" val="390212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A626-037F-2E41-802A-36083C33429A}"/>
              </a:ext>
            </a:extLst>
          </p:cNvPr>
          <p:cNvSpPr>
            <a:spLocks noGrp="1"/>
          </p:cNvSpPr>
          <p:nvPr>
            <p:ph type="title"/>
          </p:nvPr>
        </p:nvSpPr>
        <p:spPr/>
        <p:txBody>
          <a:bodyPr/>
          <a:lstStyle/>
          <a:p>
            <a:pPr algn="ctr"/>
            <a:r>
              <a:rPr lang="en-US" dirty="0"/>
              <a:t>Active Filter Treatment in Industrial Frying</a:t>
            </a:r>
          </a:p>
        </p:txBody>
      </p:sp>
      <p:sp>
        <p:nvSpPr>
          <p:cNvPr id="3" name="Date Placeholder 2">
            <a:extLst>
              <a:ext uri="{FF2B5EF4-FFF2-40B4-BE49-F238E27FC236}">
                <a16:creationId xmlns:a16="http://schemas.microsoft.com/office/drawing/2014/main" id="{8360CC8C-059D-5341-8F62-F88D6A80F162}"/>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0897B6F1-296B-BC48-AC07-B17C8458EE74}"/>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38481A95-B5D7-6F4F-AF47-8CE47B1CDBA2}"/>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TextBox 5">
            <a:extLst>
              <a:ext uri="{FF2B5EF4-FFF2-40B4-BE49-F238E27FC236}">
                <a16:creationId xmlns:a16="http://schemas.microsoft.com/office/drawing/2014/main" id="{0A9C73E6-4F6C-9845-A324-DC33E3F9AD32}"/>
              </a:ext>
            </a:extLst>
          </p:cNvPr>
          <p:cNvSpPr txBox="1"/>
          <p:nvPr/>
        </p:nvSpPr>
        <p:spPr>
          <a:xfrm>
            <a:off x="890546" y="2242268"/>
            <a:ext cx="8158038" cy="1846659"/>
          </a:xfrm>
          <a:prstGeom prst="rect">
            <a:avLst/>
          </a:prstGeom>
          <a:noFill/>
        </p:spPr>
        <p:txBody>
          <a:bodyPr wrap="square" rtlCol="0">
            <a:spAutoFit/>
          </a:bodyPr>
          <a:lstStyle/>
          <a:p>
            <a:endParaRPr lang="en-US" dirty="0"/>
          </a:p>
          <a:p>
            <a:pPr marL="514350" indent="-514350">
              <a:buFont typeface="+mj-lt"/>
              <a:buAutoNum type="arabicPeriod"/>
            </a:pPr>
            <a:r>
              <a:rPr lang="en-US" sz="3200" dirty="0"/>
              <a:t>Use of adsorbent powder</a:t>
            </a:r>
          </a:p>
          <a:p>
            <a:pPr marL="514350" indent="-514350">
              <a:buFont typeface="+mj-lt"/>
              <a:buAutoNum type="arabicPeriod"/>
            </a:pPr>
            <a:endParaRPr lang="en-US" sz="3200" dirty="0"/>
          </a:p>
          <a:p>
            <a:pPr marL="514350" indent="-514350">
              <a:buFont typeface="+mj-lt"/>
              <a:buAutoNum type="arabicPeriod"/>
            </a:pPr>
            <a:r>
              <a:rPr lang="en-US" sz="3200" dirty="0"/>
              <a:t>Use of pads containing adsorbents</a:t>
            </a:r>
          </a:p>
        </p:txBody>
      </p:sp>
    </p:spTree>
    <p:extLst>
      <p:ext uri="{BB962C8B-B14F-4D97-AF65-F5344CB8AC3E}">
        <p14:creationId xmlns:p14="http://schemas.microsoft.com/office/powerpoint/2010/main" val="653932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430A-5AC9-CD46-B8F9-36D55730CAC1}"/>
              </a:ext>
            </a:extLst>
          </p:cNvPr>
          <p:cNvSpPr>
            <a:spLocks noGrp="1"/>
          </p:cNvSpPr>
          <p:nvPr>
            <p:ph type="title"/>
          </p:nvPr>
        </p:nvSpPr>
        <p:spPr/>
        <p:txBody>
          <a:bodyPr/>
          <a:lstStyle/>
          <a:p>
            <a:pPr algn="ctr"/>
            <a:r>
              <a:rPr lang="en-US" dirty="0"/>
              <a:t>Use of Adsorbent Powder</a:t>
            </a:r>
            <a:br>
              <a:rPr lang="en-US" dirty="0"/>
            </a:br>
            <a:r>
              <a:rPr lang="en-US" sz="2400" dirty="0">
                <a:solidFill>
                  <a:schemeClr val="tx1"/>
                </a:solidFill>
              </a:rPr>
              <a:t>(</a:t>
            </a:r>
            <a:r>
              <a:rPr lang="en-US" sz="2400" dirty="0" err="1">
                <a:solidFill>
                  <a:schemeClr val="tx1"/>
                </a:solidFill>
              </a:rPr>
              <a:t>Example:Dalsorb-Treatment</a:t>
            </a:r>
            <a:r>
              <a:rPr lang="en-US" sz="2400" dirty="0">
                <a:solidFill>
                  <a:schemeClr val="tx1"/>
                </a:solidFill>
              </a:rPr>
              <a:t>)</a:t>
            </a:r>
          </a:p>
        </p:txBody>
      </p:sp>
      <p:sp>
        <p:nvSpPr>
          <p:cNvPr id="3" name="Date Placeholder 2">
            <a:extLst>
              <a:ext uri="{FF2B5EF4-FFF2-40B4-BE49-F238E27FC236}">
                <a16:creationId xmlns:a16="http://schemas.microsoft.com/office/drawing/2014/main" id="{BC2FE375-3876-CB4E-834B-F99BD8C19CF0}"/>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F50A6139-3873-8743-8058-8C6E360C4832}"/>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16DF38DB-8A86-4F4B-BAC0-92EC3E0BD8F6}"/>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6" name="Picture 5">
            <a:extLst>
              <a:ext uri="{FF2B5EF4-FFF2-40B4-BE49-F238E27FC236}">
                <a16:creationId xmlns:a16="http://schemas.microsoft.com/office/drawing/2014/main" id="{894A0537-1C50-B44D-8B13-8B253B0FAEA4}"/>
              </a:ext>
            </a:extLst>
          </p:cNvPr>
          <p:cNvPicPr>
            <a:picLocks noChangeAspect="1"/>
          </p:cNvPicPr>
          <p:nvPr/>
        </p:nvPicPr>
        <p:blipFill>
          <a:blip r:embed="rId2"/>
          <a:stretch>
            <a:fillRect/>
          </a:stretch>
        </p:blipFill>
        <p:spPr>
          <a:xfrm>
            <a:off x="2013725" y="2025854"/>
            <a:ext cx="6583680" cy="3920054"/>
          </a:xfrm>
          <a:prstGeom prst="rect">
            <a:avLst/>
          </a:prstGeom>
        </p:spPr>
      </p:pic>
    </p:spTree>
    <p:extLst>
      <p:ext uri="{BB962C8B-B14F-4D97-AF65-F5344CB8AC3E}">
        <p14:creationId xmlns:p14="http://schemas.microsoft.com/office/powerpoint/2010/main" val="783031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E65B-46CB-6548-8B50-E175EAB306EB}"/>
              </a:ext>
            </a:extLst>
          </p:cNvPr>
          <p:cNvSpPr>
            <a:spLocks noGrp="1"/>
          </p:cNvSpPr>
          <p:nvPr>
            <p:ph type="title"/>
          </p:nvPr>
        </p:nvSpPr>
        <p:spPr/>
        <p:txBody>
          <a:bodyPr/>
          <a:lstStyle/>
          <a:p>
            <a:pPr algn="ctr"/>
            <a:r>
              <a:rPr lang="en-US" dirty="0"/>
              <a:t>Schematic Diagram for FM-4</a:t>
            </a:r>
            <a:br>
              <a:rPr lang="en-US" dirty="0"/>
            </a:br>
            <a:r>
              <a:rPr lang="en-US" sz="2400" dirty="0">
                <a:solidFill>
                  <a:schemeClr val="tx1"/>
                </a:solidFill>
              </a:rPr>
              <a:t>(</a:t>
            </a:r>
            <a:r>
              <a:rPr lang="en-US" sz="2400" dirty="0" err="1">
                <a:solidFill>
                  <a:schemeClr val="tx1"/>
                </a:solidFill>
              </a:rPr>
              <a:t>Filtercorp</a:t>
            </a:r>
            <a:r>
              <a:rPr lang="en-US" sz="2400" dirty="0">
                <a:solidFill>
                  <a:schemeClr val="tx1"/>
                </a:solidFill>
              </a:rPr>
              <a:t> System)</a:t>
            </a:r>
          </a:p>
        </p:txBody>
      </p:sp>
      <p:sp>
        <p:nvSpPr>
          <p:cNvPr id="3" name="Date Placeholder 2">
            <a:extLst>
              <a:ext uri="{FF2B5EF4-FFF2-40B4-BE49-F238E27FC236}">
                <a16:creationId xmlns:a16="http://schemas.microsoft.com/office/drawing/2014/main" id="{94207DB8-6E8B-F042-9091-1AF34EC0BF40}"/>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C19EE821-4C58-3649-AA25-6CC36748B2DD}"/>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1CF549A7-5B8A-B34E-9929-B13352B8CCB9}"/>
              </a:ext>
            </a:extLst>
          </p:cNvPr>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Picture 5">
            <a:extLst>
              <a:ext uri="{FF2B5EF4-FFF2-40B4-BE49-F238E27FC236}">
                <a16:creationId xmlns:a16="http://schemas.microsoft.com/office/drawing/2014/main" id="{CD3751C0-B7FC-0B4B-B87D-2429F3A33432}"/>
              </a:ext>
            </a:extLst>
          </p:cNvPr>
          <p:cNvPicPr>
            <a:picLocks noChangeAspect="1"/>
          </p:cNvPicPr>
          <p:nvPr/>
        </p:nvPicPr>
        <p:blipFill>
          <a:blip r:embed="rId2"/>
          <a:stretch>
            <a:fillRect/>
          </a:stretch>
        </p:blipFill>
        <p:spPr>
          <a:xfrm>
            <a:off x="1590261" y="1994011"/>
            <a:ext cx="6710902" cy="3818404"/>
          </a:xfrm>
          <a:prstGeom prst="rect">
            <a:avLst/>
          </a:prstGeom>
        </p:spPr>
      </p:pic>
    </p:spTree>
    <p:extLst>
      <p:ext uri="{BB962C8B-B14F-4D97-AF65-F5344CB8AC3E}">
        <p14:creationId xmlns:p14="http://schemas.microsoft.com/office/powerpoint/2010/main" val="1455688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85FF-2958-D346-8BCA-39EC36707B41}"/>
              </a:ext>
            </a:extLst>
          </p:cNvPr>
          <p:cNvSpPr>
            <a:spLocks noGrp="1"/>
          </p:cNvSpPr>
          <p:nvPr>
            <p:ph type="title"/>
          </p:nvPr>
        </p:nvSpPr>
        <p:spPr/>
        <p:txBody>
          <a:bodyPr/>
          <a:lstStyle/>
          <a:p>
            <a:pPr algn="ctr"/>
            <a:r>
              <a:rPr lang="en-US" dirty="0"/>
              <a:t>FM-4 Filter from </a:t>
            </a:r>
            <a:r>
              <a:rPr lang="en-US" dirty="0" err="1"/>
              <a:t>Filtercorp</a:t>
            </a:r>
            <a:endParaRPr lang="en-US" dirty="0"/>
          </a:p>
        </p:txBody>
      </p:sp>
      <p:sp>
        <p:nvSpPr>
          <p:cNvPr id="3" name="Date Placeholder 2">
            <a:extLst>
              <a:ext uri="{FF2B5EF4-FFF2-40B4-BE49-F238E27FC236}">
                <a16:creationId xmlns:a16="http://schemas.microsoft.com/office/drawing/2014/main" id="{A2520EEE-199D-0F42-A052-54674979C605}"/>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6117EA9B-4B78-034E-B9C9-D3C8BEC77FA6}"/>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4016D125-78F0-5F4C-958A-10287215209A}"/>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Picture 5">
            <a:extLst>
              <a:ext uri="{FF2B5EF4-FFF2-40B4-BE49-F238E27FC236}">
                <a16:creationId xmlns:a16="http://schemas.microsoft.com/office/drawing/2014/main" id="{A752123E-D99D-2146-A890-C8FE370C43AF}"/>
              </a:ext>
            </a:extLst>
          </p:cNvPr>
          <p:cNvPicPr>
            <a:picLocks noChangeAspect="1"/>
          </p:cNvPicPr>
          <p:nvPr/>
        </p:nvPicPr>
        <p:blipFill>
          <a:blip r:embed="rId2"/>
          <a:stretch>
            <a:fillRect/>
          </a:stretch>
        </p:blipFill>
        <p:spPr>
          <a:xfrm>
            <a:off x="2601082" y="1920430"/>
            <a:ext cx="4488958" cy="4130902"/>
          </a:xfrm>
          <a:prstGeom prst="rect">
            <a:avLst/>
          </a:prstGeom>
        </p:spPr>
      </p:pic>
    </p:spTree>
    <p:extLst>
      <p:ext uri="{BB962C8B-B14F-4D97-AF65-F5344CB8AC3E}">
        <p14:creationId xmlns:p14="http://schemas.microsoft.com/office/powerpoint/2010/main" val="945408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E4B8-934A-5B42-81A1-8317A1AD30FD}"/>
              </a:ext>
            </a:extLst>
          </p:cNvPr>
          <p:cNvSpPr>
            <a:spLocks noGrp="1"/>
          </p:cNvSpPr>
          <p:nvPr>
            <p:ph type="title"/>
          </p:nvPr>
        </p:nvSpPr>
        <p:spPr>
          <a:xfrm>
            <a:off x="677334" y="609600"/>
            <a:ext cx="8596668" cy="718268"/>
          </a:xfrm>
        </p:spPr>
        <p:txBody>
          <a:bodyPr/>
          <a:lstStyle/>
          <a:p>
            <a:pPr algn="ctr"/>
            <a:r>
              <a:rPr lang="en-US" dirty="0"/>
              <a:t>Reloading the Filter-Module</a:t>
            </a:r>
          </a:p>
        </p:txBody>
      </p:sp>
      <p:sp>
        <p:nvSpPr>
          <p:cNvPr id="3" name="Date Placeholder 2">
            <a:extLst>
              <a:ext uri="{FF2B5EF4-FFF2-40B4-BE49-F238E27FC236}">
                <a16:creationId xmlns:a16="http://schemas.microsoft.com/office/drawing/2014/main" id="{BEE31C60-E1EA-454F-B3B5-9989EC107CE5}"/>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3BAF17A9-D362-B04E-96F4-06D6ED639C28}"/>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61E2C812-1008-4F46-A503-870D8D1DED73}"/>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6" name="Picture 5">
            <a:extLst>
              <a:ext uri="{FF2B5EF4-FFF2-40B4-BE49-F238E27FC236}">
                <a16:creationId xmlns:a16="http://schemas.microsoft.com/office/drawing/2014/main" id="{8A9C268C-AC8E-4346-9B65-6DC851E7BD56}"/>
              </a:ext>
            </a:extLst>
          </p:cNvPr>
          <p:cNvPicPr>
            <a:picLocks noChangeAspect="1"/>
          </p:cNvPicPr>
          <p:nvPr/>
        </p:nvPicPr>
        <p:blipFill>
          <a:blip r:embed="rId2"/>
          <a:stretch>
            <a:fillRect/>
          </a:stretch>
        </p:blipFill>
        <p:spPr>
          <a:xfrm>
            <a:off x="2329732" y="1464436"/>
            <a:ext cx="4645213" cy="4624475"/>
          </a:xfrm>
          <a:prstGeom prst="rect">
            <a:avLst/>
          </a:prstGeom>
        </p:spPr>
      </p:pic>
    </p:spTree>
    <p:extLst>
      <p:ext uri="{BB962C8B-B14F-4D97-AF65-F5344CB8AC3E}">
        <p14:creationId xmlns:p14="http://schemas.microsoft.com/office/powerpoint/2010/main" val="1826528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159BD8-DA3A-D541-96ED-2F5049171E7F}"/>
              </a:ext>
            </a:extLst>
          </p:cNvPr>
          <p:cNvSpPr>
            <a:spLocks noGrp="1"/>
          </p:cNvSpPr>
          <p:nvPr>
            <p:ph type="title"/>
          </p:nvPr>
        </p:nvSpPr>
        <p:spPr>
          <a:xfrm>
            <a:off x="677334" y="267694"/>
            <a:ext cx="8596668" cy="814258"/>
          </a:xfrm>
        </p:spPr>
        <p:txBody>
          <a:bodyPr/>
          <a:lstStyle/>
          <a:p>
            <a:pPr algn="ctr"/>
            <a:r>
              <a:rPr lang="en-US" dirty="0"/>
              <a:t>Concluding Remarks</a:t>
            </a:r>
          </a:p>
        </p:txBody>
      </p:sp>
      <p:sp>
        <p:nvSpPr>
          <p:cNvPr id="2" name="Date Placeholder 1">
            <a:extLst>
              <a:ext uri="{FF2B5EF4-FFF2-40B4-BE49-F238E27FC236}">
                <a16:creationId xmlns:a16="http://schemas.microsoft.com/office/drawing/2014/main" id="{5B916560-0E0E-2948-B001-5FE1D7D6CC7E}"/>
              </a:ext>
            </a:extLst>
          </p:cNvPr>
          <p:cNvSpPr>
            <a:spLocks noGrp="1"/>
          </p:cNvSpPr>
          <p:nvPr>
            <p:ph type="dt" sz="half" idx="10"/>
          </p:nvPr>
        </p:nvSpPr>
        <p:spPr/>
        <p:txBody>
          <a:bodyPr/>
          <a:lstStyle/>
          <a:p>
            <a:r>
              <a:rPr lang="en-US" dirty="0"/>
              <a:t>5/05/18</a:t>
            </a:r>
          </a:p>
        </p:txBody>
      </p:sp>
      <p:sp>
        <p:nvSpPr>
          <p:cNvPr id="3" name="Footer Placeholder 2">
            <a:extLst>
              <a:ext uri="{FF2B5EF4-FFF2-40B4-BE49-F238E27FC236}">
                <a16:creationId xmlns:a16="http://schemas.microsoft.com/office/drawing/2014/main" id="{FD4ADCC2-62A0-3F4D-A42C-5DD17F5246AE}"/>
              </a:ext>
            </a:extLst>
          </p:cNvPr>
          <p:cNvSpPr>
            <a:spLocks noGrp="1"/>
          </p:cNvSpPr>
          <p:nvPr>
            <p:ph type="ftr" sz="quarter" idx="11"/>
          </p:nvPr>
        </p:nvSpPr>
        <p:spPr/>
        <p:txBody>
          <a:bodyPr/>
          <a:lstStyle/>
          <a:p>
            <a:r>
              <a:rPr lang="en-US" dirty="0"/>
              <a:t>MONOJ K GUPTA</a:t>
            </a:r>
          </a:p>
        </p:txBody>
      </p:sp>
      <p:sp>
        <p:nvSpPr>
          <p:cNvPr id="4" name="Slide Number Placeholder 3">
            <a:extLst>
              <a:ext uri="{FF2B5EF4-FFF2-40B4-BE49-F238E27FC236}">
                <a16:creationId xmlns:a16="http://schemas.microsoft.com/office/drawing/2014/main" id="{EEA7C93A-638A-2644-B08A-28F540307BF8}"/>
              </a:ext>
            </a:extLst>
          </p:cNvPr>
          <p:cNvSpPr>
            <a:spLocks noGrp="1"/>
          </p:cNvSpPr>
          <p:nvPr>
            <p:ph type="sldNum" sz="quarter" idx="12"/>
          </p:nvPr>
        </p:nvSpPr>
        <p:spPr/>
        <p:txBody>
          <a:bodyPr/>
          <a:lstStyle/>
          <a:p>
            <a:fld id="{69E57DC2-970A-4B3E-BB1C-7A09969E49DF}" type="slidenum">
              <a:rPr lang="en-US" smtClean="0"/>
              <a:t>46</a:t>
            </a:fld>
            <a:endParaRPr lang="en-US" dirty="0"/>
          </a:p>
        </p:txBody>
      </p:sp>
      <p:sp>
        <p:nvSpPr>
          <p:cNvPr id="7" name="TextBox 6">
            <a:extLst>
              <a:ext uri="{FF2B5EF4-FFF2-40B4-BE49-F238E27FC236}">
                <a16:creationId xmlns:a16="http://schemas.microsoft.com/office/drawing/2014/main" id="{2F44E1B5-3FFC-F243-8F0A-D4B81CA5F7A7}"/>
              </a:ext>
            </a:extLst>
          </p:cNvPr>
          <p:cNvSpPr txBox="1"/>
          <p:nvPr/>
        </p:nvSpPr>
        <p:spPr>
          <a:xfrm>
            <a:off x="603470" y="899390"/>
            <a:ext cx="10222230" cy="5447645"/>
          </a:xfrm>
          <a:prstGeom prst="rect">
            <a:avLst/>
          </a:prstGeom>
          <a:noFill/>
        </p:spPr>
        <p:txBody>
          <a:bodyPr wrap="square" rtlCol="0">
            <a:spAutoFit/>
          </a:bodyPr>
          <a:lstStyle/>
          <a:p>
            <a:pPr marL="514350" indent="-514350">
              <a:buFont typeface="+mj-lt"/>
              <a:buAutoNum type="arabicPeriod"/>
            </a:pPr>
            <a:r>
              <a:rPr lang="en-US" sz="2400" b="1" dirty="0"/>
              <a:t>Oil degrade during frying due to:</a:t>
            </a:r>
          </a:p>
          <a:p>
            <a:pPr lvl="1"/>
            <a:endParaRPr lang="en-US" sz="1000" b="1" dirty="0"/>
          </a:p>
          <a:p>
            <a:pPr marL="914400" lvl="1" indent="-457200">
              <a:buFont typeface="Arial" panose="020B0604020202020204" pitchFamily="34" charset="0"/>
              <a:buChar char="•"/>
            </a:pPr>
            <a:r>
              <a:rPr lang="en-US" sz="2000" b="1" dirty="0"/>
              <a:t>Hydrolysis</a:t>
            </a:r>
          </a:p>
          <a:p>
            <a:pPr marL="914400" lvl="1" indent="-457200">
              <a:buFont typeface="Arial" panose="020B0604020202020204" pitchFamily="34" charset="0"/>
              <a:buChar char="•"/>
            </a:pPr>
            <a:r>
              <a:rPr lang="en-US" sz="2000" b="1" dirty="0"/>
              <a:t>Oxidation</a:t>
            </a:r>
          </a:p>
          <a:p>
            <a:pPr marL="914400" lvl="1" indent="-457200">
              <a:buFont typeface="Arial" panose="020B0604020202020204" pitchFamily="34" charset="0"/>
              <a:buChar char="•"/>
            </a:pPr>
            <a:r>
              <a:rPr lang="en-US" sz="2000" b="1" dirty="0"/>
              <a:t>Thermal Degradation</a:t>
            </a:r>
          </a:p>
          <a:p>
            <a:pPr lvl="1"/>
            <a:endParaRPr lang="en-US" sz="1000" b="1" dirty="0"/>
          </a:p>
          <a:p>
            <a:pPr marL="514350" indent="-514350">
              <a:buFont typeface="+mj-lt"/>
              <a:buAutoNum type="arabicPeriod"/>
            </a:pPr>
            <a:r>
              <a:rPr lang="en-US" sz="2400" b="1" dirty="0"/>
              <a:t>For better product shelf life, the oil quality must be managed in frying</a:t>
            </a:r>
          </a:p>
          <a:p>
            <a:pPr marL="514350" indent="-514350">
              <a:buFont typeface="+mj-lt"/>
              <a:buAutoNum type="arabicPeriod"/>
            </a:pPr>
            <a:r>
              <a:rPr lang="en-US" sz="2400" b="1" dirty="0"/>
              <a:t>Modified Composition Oils exhibit higher oxidative Stability than Garden variety Oils</a:t>
            </a:r>
          </a:p>
          <a:p>
            <a:pPr marL="514350" indent="-514350">
              <a:buFont typeface="+mj-lt"/>
              <a:buAutoNum type="arabicPeriod"/>
            </a:pPr>
            <a:r>
              <a:rPr lang="en-US" sz="2400" b="1" dirty="0"/>
              <a:t>All oils must meet the RBD Standards shown in Slide #35</a:t>
            </a:r>
          </a:p>
          <a:p>
            <a:pPr marL="514350" indent="-514350">
              <a:buFont typeface="+mj-lt"/>
              <a:buAutoNum type="arabicPeriod"/>
            </a:pPr>
            <a:r>
              <a:rPr lang="en-US" sz="2400" b="1" dirty="0"/>
              <a:t>Even the Modified Composition Oils cannot be used under ‘Abusive” frying conditions (Slide #27)</a:t>
            </a:r>
          </a:p>
          <a:p>
            <a:pPr marL="514350" indent="-514350">
              <a:buFont typeface="+mj-lt"/>
              <a:buAutoNum type="arabicPeriod"/>
            </a:pPr>
            <a:r>
              <a:rPr lang="en-US" sz="2400" b="1" dirty="0"/>
              <a:t>Fryer oil must be filtered</a:t>
            </a:r>
          </a:p>
          <a:p>
            <a:pPr marL="514350" indent="-514350">
              <a:buFont typeface="+mj-lt"/>
              <a:buAutoNum type="arabicPeriod"/>
            </a:pPr>
            <a:r>
              <a:rPr lang="en-US" sz="2400" b="1" dirty="0"/>
              <a:t>Active Filters remove oil impurities and extend fry-life of  the oil</a:t>
            </a:r>
          </a:p>
          <a:p>
            <a:endParaRPr lang="en-US" sz="2800" b="1" dirty="0"/>
          </a:p>
        </p:txBody>
      </p:sp>
    </p:spTree>
    <p:extLst>
      <p:ext uri="{BB962C8B-B14F-4D97-AF65-F5344CB8AC3E}">
        <p14:creationId xmlns:p14="http://schemas.microsoft.com/office/powerpoint/2010/main" val="2643285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7448-EE68-0E45-BF87-B87976F3171B}"/>
              </a:ext>
            </a:extLst>
          </p:cNvPr>
          <p:cNvSpPr>
            <a:spLocks noGrp="1"/>
          </p:cNvSpPr>
          <p:nvPr>
            <p:ph type="title"/>
          </p:nvPr>
        </p:nvSpPr>
        <p:spPr>
          <a:xfrm>
            <a:off x="613724" y="61612"/>
            <a:ext cx="8596668" cy="686463"/>
          </a:xfrm>
        </p:spPr>
        <p:txBody>
          <a:bodyPr/>
          <a:lstStyle/>
          <a:p>
            <a:pPr algn="ctr"/>
            <a:r>
              <a:rPr lang="en-US" dirty="0"/>
              <a:t>Recommendations</a:t>
            </a:r>
          </a:p>
        </p:txBody>
      </p:sp>
      <p:sp>
        <p:nvSpPr>
          <p:cNvPr id="3" name="Date Placeholder 2">
            <a:extLst>
              <a:ext uri="{FF2B5EF4-FFF2-40B4-BE49-F238E27FC236}">
                <a16:creationId xmlns:a16="http://schemas.microsoft.com/office/drawing/2014/main" id="{BB2D16A9-9B20-F84D-AE36-0A928F6406C4}"/>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FAD26641-0606-744A-BB9C-846D43E3BCCF}"/>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5FAD54BD-EE02-8C4D-A4B7-4B30634BE3AE}"/>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6" name="TextBox 5">
            <a:extLst>
              <a:ext uri="{FF2B5EF4-FFF2-40B4-BE49-F238E27FC236}">
                <a16:creationId xmlns:a16="http://schemas.microsoft.com/office/drawing/2014/main" id="{6FC527A0-5ECB-F046-8776-714ECDDF3F73}"/>
              </a:ext>
            </a:extLst>
          </p:cNvPr>
          <p:cNvSpPr txBox="1"/>
          <p:nvPr/>
        </p:nvSpPr>
        <p:spPr>
          <a:xfrm>
            <a:off x="677334" y="748075"/>
            <a:ext cx="8596668" cy="5847755"/>
          </a:xfrm>
          <a:prstGeom prst="rect">
            <a:avLst/>
          </a:prstGeom>
          <a:noFill/>
        </p:spPr>
        <p:txBody>
          <a:bodyPr wrap="square" rtlCol="0">
            <a:spAutoFit/>
          </a:bodyPr>
          <a:lstStyle/>
          <a:p>
            <a:r>
              <a:rPr lang="en-US" sz="3200" b="1" dirty="0"/>
              <a:t>Develop and implement:</a:t>
            </a:r>
            <a:endParaRPr lang="en-US" dirty="0"/>
          </a:p>
          <a:p>
            <a:pPr marL="342900" indent="-342900">
              <a:buFont typeface="+mj-lt"/>
              <a:buAutoNum type="arabicPeriod"/>
            </a:pPr>
            <a:r>
              <a:rPr lang="en-US" sz="2400" b="1" dirty="0"/>
              <a:t>Raw Material Quality Management Program:</a:t>
            </a:r>
          </a:p>
          <a:p>
            <a:pPr marL="800100" lvl="1" indent="-342900">
              <a:buFont typeface="Arial" panose="020B0604020202020204" pitchFamily="34" charset="0"/>
              <a:buChar char="•"/>
            </a:pPr>
            <a:r>
              <a:rPr lang="en-US" b="1" dirty="0"/>
              <a:t>Raw material specifications</a:t>
            </a:r>
          </a:p>
          <a:p>
            <a:pPr marL="800100" lvl="1" indent="-342900">
              <a:buFont typeface="Arial" panose="020B0604020202020204" pitchFamily="34" charset="0"/>
              <a:buChar char="•"/>
            </a:pPr>
            <a:r>
              <a:rPr lang="en-US" b="1" dirty="0"/>
              <a:t>Raw material receiving and storage procedure (Temp., Humidity, Storage Time, etc.)</a:t>
            </a:r>
          </a:p>
          <a:p>
            <a:pPr marL="342900" indent="-342900">
              <a:buFont typeface="+mj-lt"/>
              <a:buAutoNum type="arabicPeriod"/>
            </a:pPr>
            <a:r>
              <a:rPr lang="en-US" sz="2400" b="1" dirty="0"/>
              <a:t>Oil Quality Management Program:</a:t>
            </a:r>
          </a:p>
          <a:p>
            <a:pPr marL="800100" lvl="1" indent="-342900">
              <a:buFont typeface="Arial" panose="020B0604020202020204" pitchFamily="34" charset="0"/>
              <a:buChar char="•"/>
            </a:pPr>
            <a:r>
              <a:rPr lang="en-US" b="1" dirty="0"/>
              <a:t>Fresh oil quality specification</a:t>
            </a:r>
          </a:p>
          <a:p>
            <a:pPr marL="800100" lvl="1" indent="-342900">
              <a:buFont typeface="Arial" panose="020B0604020202020204" pitchFamily="34" charset="0"/>
              <a:buChar char="•"/>
            </a:pPr>
            <a:r>
              <a:rPr lang="en-US" b="1" dirty="0"/>
              <a:t>Oil receiving and storage procedure</a:t>
            </a:r>
          </a:p>
          <a:p>
            <a:pPr marL="800100" lvl="1" indent="-342900">
              <a:buFont typeface="Arial" panose="020B0604020202020204" pitchFamily="34" charset="0"/>
              <a:buChar char="•"/>
            </a:pPr>
            <a:r>
              <a:rPr lang="en-US" b="1" dirty="0"/>
              <a:t>In-process oil quality standards and management procedure</a:t>
            </a:r>
          </a:p>
          <a:p>
            <a:pPr marL="800100" lvl="1" indent="-342900">
              <a:buFont typeface="Arial" panose="020B0604020202020204" pitchFamily="34" charset="0"/>
              <a:buChar char="•"/>
            </a:pPr>
            <a:r>
              <a:rPr lang="en-US" b="1" dirty="0"/>
              <a:t>Used oil quality standard and management procedure</a:t>
            </a:r>
          </a:p>
          <a:p>
            <a:pPr marL="800100" lvl="1" indent="-342900">
              <a:buFont typeface="Arial" panose="020B0604020202020204" pitchFamily="34" charset="0"/>
              <a:buChar char="•"/>
            </a:pPr>
            <a:r>
              <a:rPr lang="en-US" b="1" dirty="0"/>
              <a:t>Fryer start up and shut down procedures</a:t>
            </a:r>
          </a:p>
          <a:p>
            <a:pPr marL="800100" lvl="1" indent="-342900">
              <a:buFont typeface="Arial" panose="020B0604020202020204" pitchFamily="34" charset="0"/>
              <a:buChar char="•"/>
            </a:pPr>
            <a:r>
              <a:rPr lang="en-US" b="1" dirty="0"/>
              <a:t>Temporary fryer shut down procedure</a:t>
            </a:r>
          </a:p>
          <a:p>
            <a:pPr marL="342900" indent="-342900">
              <a:buFont typeface="+mj-lt"/>
              <a:buAutoNum type="arabicPeriod"/>
            </a:pPr>
            <a:r>
              <a:rPr lang="en-US" sz="2400" dirty="0"/>
              <a:t>Product Quality Management Procedure:</a:t>
            </a:r>
          </a:p>
          <a:p>
            <a:pPr marL="800100" lvl="1" indent="-342900">
              <a:buFont typeface="Arial" panose="020B0604020202020204" pitchFamily="34" charset="0"/>
              <a:buChar char="•"/>
            </a:pPr>
            <a:r>
              <a:rPr lang="en-US" b="1" dirty="0"/>
              <a:t>Finished product standards</a:t>
            </a:r>
          </a:p>
          <a:p>
            <a:pPr marL="800100" lvl="1" indent="-342900">
              <a:buFont typeface="Arial" panose="020B0604020202020204" pitchFamily="34" charset="0"/>
              <a:buChar char="•"/>
            </a:pPr>
            <a:r>
              <a:rPr lang="en-US" b="1" dirty="0"/>
              <a:t>Trouble shooting procedure for quality deviations</a:t>
            </a:r>
          </a:p>
          <a:p>
            <a:pPr marL="800100" lvl="1" indent="-342900">
              <a:buFont typeface="Arial" panose="020B0604020202020204" pitchFamily="34" charset="0"/>
              <a:buChar char="•"/>
            </a:pPr>
            <a:r>
              <a:rPr lang="en-US" b="1" dirty="0"/>
              <a:t>Storage and distribution procedure</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651149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3D11-091A-E349-866E-5BB6D9DE2D62}"/>
              </a:ext>
            </a:extLst>
          </p:cNvPr>
          <p:cNvSpPr>
            <a:spLocks noGrp="1"/>
          </p:cNvSpPr>
          <p:nvPr>
            <p:ph type="title"/>
          </p:nvPr>
        </p:nvSpPr>
        <p:spPr>
          <a:xfrm>
            <a:off x="677334" y="609600"/>
            <a:ext cx="8596668" cy="734170"/>
          </a:xfrm>
        </p:spPr>
        <p:txBody>
          <a:bodyPr/>
          <a:lstStyle/>
          <a:p>
            <a:pPr algn="ctr"/>
            <a:r>
              <a:rPr lang="en-US" dirty="0"/>
              <a:t>Acknowledgement</a:t>
            </a:r>
          </a:p>
        </p:txBody>
      </p:sp>
      <p:sp>
        <p:nvSpPr>
          <p:cNvPr id="3" name="Date Placeholder 2">
            <a:extLst>
              <a:ext uri="{FF2B5EF4-FFF2-40B4-BE49-F238E27FC236}">
                <a16:creationId xmlns:a16="http://schemas.microsoft.com/office/drawing/2014/main" id="{F33EA16B-FA45-8F48-95A3-71F2F7BA6B64}"/>
              </a:ext>
            </a:extLst>
          </p:cNvPr>
          <p:cNvSpPr>
            <a:spLocks noGrp="1"/>
          </p:cNvSpPr>
          <p:nvPr>
            <p:ph type="dt" sz="half" idx="10"/>
          </p:nvPr>
        </p:nvSpPr>
        <p:spPr/>
        <p:txBody>
          <a:bodyPr/>
          <a:lstStyle/>
          <a:p>
            <a:r>
              <a:rPr lang="en-US"/>
              <a:t>12/06/2018</a:t>
            </a:r>
            <a:endParaRPr lang="en-US" dirty="0"/>
          </a:p>
        </p:txBody>
      </p:sp>
      <p:sp>
        <p:nvSpPr>
          <p:cNvPr id="4" name="Footer Placeholder 3">
            <a:extLst>
              <a:ext uri="{FF2B5EF4-FFF2-40B4-BE49-F238E27FC236}">
                <a16:creationId xmlns:a16="http://schemas.microsoft.com/office/drawing/2014/main" id="{665911EB-9E2F-2947-A47D-29ECA0711338}"/>
              </a:ext>
            </a:extLst>
          </p:cNvPr>
          <p:cNvSpPr>
            <a:spLocks noGrp="1"/>
          </p:cNvSpPr>
          <p:nvPr>
            <p:ph type="ftr" sz="quarter" idx="11"/>
          </p:nvPr>
        </p:nvSpPr>
        <p:spPr/>
        <p:txBody>
          <a:bodyPr/>
          <a:lstStyle/>
          <a:p>
            <a:r>
              <a:rPr lang="en-US"/>
              <a:t>M. K. Gupta, M G Edible Oil Consulting</a:t>
            </a:r>
            <a:endParaRPr lang="en-US" dirty="0"/>
          </a:p>
        </p:txBody>
      </p:sp>
      <p:sp>
        <p:nvSpPr>
          <p:cNvPr id="5" name="Slide Number Placeholder 4">
            <a:extLst>
              <a:ext uri="{FF2B5EF4-FFF2-40B4-BE49-F238E27FC236}">
                <a16:creationId xmlns:a16="http://schemas.microsoft.com/office/drawing/2014/main" id="{348BDDD4-3380-1245-826B-6F425EBF2C1D}"/>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6" name="TextBox 5">
            <a:extLst>
              <a:ext uri="{FF2B5EF4-FFF2-40B4-BE49-F238E27FC236}">
                <a16:creationId xmlns:a16="http://schemas.microsoft.com/office/drawing/2014/main" id="{CDEE1EBA-56FA-A847-A062-60B3D435814A}"/>
              </a:ext>
            </a:extLst>
          </p:cNvPr>
          <p:cNvSpPr txBox="1"/>
          <p:nvPr/>
        </p:nvSpPr>
        <p:spPr>
          <a:xfrm>
            <a:off x="677334" y="1789043"/>
            <a:ext cx="8596668" cy="2246769"/>
          </a:xfrm>
          <a:prstGeom prst="rect">
            <a:avLst/>
          </a:prstGeom>
          <a:noFill/>
        </p:spPr>
        <p:txBody>
          <a:bodyPr wrap="square" rtlCol="0">
            <a:spAutoFit/>
          </a:bodyPr>
          <a:lstStyle/>
          <a:p>
            <a:pPr algn="just"/>
            <a:r>
              <a:rPr lang="en-US" sz="2800" dirty="0"/>
              <a:t>I wish to extend my sincere appreciation to TCI for inviting me to present this paper</a:t>
            </a:r>
          </a:p>
          <a:p>
            <a:pPr algn="just"/>
            <a:endParaRPr lang="en-US" sz="2800" dirty="0"/>
          </a:p>
          <a:p>
            <a:pPr algn="just"/>
            <a:r>
              <a:rPr lang="en-US" sz="2800" dirty="0"/>
              <a:t>I also wish to extend my appreciation to </a:t>
            </a:r>
            <a:r>
              <a:rPr lang="en-US" sz="2800" dirty="0" err="1"/>
              <a:t>FiltercorpNA</a:t>
            </a:r>
            <a:r>
              <a:rPr lang="en-US" sz="2800" baseline="30000" dirty="0"/>
              <a:t>®</a:t>
            </a:r>
            <a:r>
              <a:rPr lang="en-US" sz="2800" dirty="0"/>
              <a:t> for supporting my trip.</a:t>
            </a:r>
          </a:p>
        </p:txBody>
      </p:sp>
    </p:spTree>
    <p:extLst>
      <p:ext uri="{BB962C8B-B14F-4D97-AF65-F5344CB8AC3E}">
        <p14:creationId xmlns:p14="http://schemas.microsoft.com/office/powerpoint/2010/main" val="196286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5314-D417-904F-A67F-E49F37ACFBF6}"/>
              </a:ext>
            </a:extLst>
          </p:cNvPr>
          <p:cNvSpPr>
            <a:spLocks noGrp="1"/>
          </p:cNvSpPr>
          <p:nvPr>
            <p:ph type="title"/>
          </p:nvPr>
        </p:nvSpPr>
        <p:spPr>
          <a:xfrm>
            <a:off x="677334" y="601649"/>
            <a:ext cx="8596668" cy="702365"/>
          </a:xfrm>
        </p:spPr>
        <p:txBody>
          <a:bodyPr/>
          <a:lstStyle/>
          <a:p>
            <a:pPr algn="ctr"/>
            <a:r>
              <a:rPr lang="en-US" dirty="0"/>
              <a:t>Top Tortilla Brands in USA in 2017</a:t>
            </a:r>
          </a:p>
        </p:txBody>
      </p:sp>
      <p:graphicFrame>
        <p:nvGraphicFramePr>
          <p:cNvPr id="4" name="Content Placeholder 3">
            <a:extLst>
              <a:ext uri="{FF2B5EF4-FFF2-40B4-BE49-F238E27FC236}">
                <a16:creationId xmlns:a16="http://schemas.microsoft.com/office/drawing/2014/main" id="{82426B8C-5432-024D-A713-C96FB8EE317E}"/>
              </a:ext>
            </a:extLst>
          </p:cNvPr>
          <p:cNvGraphicFramePr>
            <a:graphicFrameLocks noGrp="1"/>
          </p:cNvGraphicFramePr>
          <p:nvPr>
            <p:ph idx="1"/>
            <p:extLst>
              <p:ext uri="{D42A27DB-BD31-4B8C-83A1-F6EECF244321}">
                <p14:modId xmlns:p14="http://schemas.microsoft.com/office/powerpoint/2010/main" val="1025469233"/>
              </p:ext>
            </p:extLst>
          </p:nvPr>
        </p:nvGraphicFramePr>
        <p:xfrm>
          <a:off x="677863" y="1303338"/>
          <a:ext cx="8596310" cy="4617720"/>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1979220036"/>
                    </a:ext>
                  </a:extLst>
                </a:gridCol>
                <a:gridCol w="1719262">
                  <a:extLst>
                    <a:ext uri="{9D8B030D-6E8A-4147-A177-3AD203B41FA5}">
                      <a16:colId xmlns:a16="http://schemas.microsoft.com/office/drawing/2014/main" val="794572975"/>
                    </a:ext>
                  </a:extLst>
                </a:gridCol>
                <a:gridCol w="1719262">
                  <a:extLst>
                    <a:ext uri="{9D8B030D-6E8A-4147-A177-3AD203B41FA5}">
                      <a16:colId xmlns:a16="http://schemas.microsoft.com/office/drawing/2014/main" val="2966140654"/>
                    </a:ext>
                  </a:extLst>
                </a:gridCol>
                <a:gridCol w="1719262">
                  <a:extLst>
                    <a:ext uri="{9D8B030D-6E8A-4147-A177-3AD203B41FA5}">
                      <a16:colId xmlns:a16="http://schemas.microsoft.com/office/drawing/2014/main" val="292032918"/>
                    </a:ext>
                  </a:extLst>
                </a:gridCol>
                <a:gridCol w="1719262">
                  <a:extLst>
                    <a:ext uri="{9D8B030D-6E8A-4147-A177-3AD203B41FA5}">
                      <a16:colId xmlns:a16="http://schemas.microsoft.com/office/drawing/2014/main" val="1669453655"/>
                    </a:ext>
                  </a:extLst>
                </a:gridCol>
              </a:tblGrid>
              <a:tr h="370840">
                <a:tc>
                  <a:txBody>
                    <a:bodyPr/>
                    <a:lstStyle/>
                    <a:p>
                      <a:pPr algn="ctr"/>
                      <a:r>
                        <a:rPr lang="en-US" dirty="0"/>
                        <a:t>Brand</a:t>
                      </a:r>
                    </a:p>
                  </a:txBody>
                  <a:tcPr/>
                </a:tc>
                <a:tc>
                  <a:txBody>
                    <a:bodyPr/>
                    <a:lstStyle/>
                    <a:p>
                      <a:pPr algn="ctr"/>
                      <a:r>
                        <a:rPr lang="en-US" dirty="0"/>
                        <a:t>Sales</a:t>
                      </a:r>
                    </a:p>
                    <a:p>
                      <a:pPr algn="ctr"/>
                      <a:r>
                        <a:rPr lang="en-US" baseline="0" dirty="0"/>
                        <a:t>(m $)</a:t>
                      </a:r>
                      <a:endParaRPr lang="en-US" dirty="0"/>
                    </a:p>
                  </a:txBody>
                  <a:tcPr/>
                </a:tc>
                <a:tc>
                  <a:txBody>
                    <a:bodyPr/>
                    <a:lstStyle/>
                    <a:p>
                      <a:pPr algn="ctr"/>
                      <a:r>
                        <a:rPr lang="en-US" baseline="0" dirty="0"/>
                        <a:t>Change</a:t>
                      </a:r>
                    </a:p>
                    <a:p>
                      <a:pPr algn="ctr"/>
                      <a:r>
                        <a:rPr lang="en-US" baseline="0" dirty="0"/>
                        <a:t>(%)</a:t>
                      </a:r>
                      <a:endParaRPr lang="en-US" dirty="0"/>
                    </a:p>
                  </a:txBody>
                  <a:tcPr/>
                </a:tc>
                <a:tc>
                  <a:txBody>
                    <a:bodyPr/>
                    <a:lstStyle/>
                    <a:p>
                      <a:pPr algn="ctr"/>
                      <a:r>
                        <a:rPr lang="en-US" dirty="0"/>
                        <a:t>Volume</a:t>
                      </a:r>
                    </a:p>
                    <a:p>
                      <a:pPr algn="ctr"/>
                      <a:r>
                        <a:rPr lang="en-US" dirty="0"/>
                        <a:t>(m lbs.)</a:t>
                      </a:r>
                    </a:p>
                  </a:txBody>
                  <a:tcPr/>
                </a:tc>
                <a:tc>
                  <a:txBody>
                    <a:bodyPr/>
                    <a:lstStyle/>
                    <a:p>
                      <a:pPr algn="ctr"/>
                      <a:r>
                        <a:rPr lang="en-US" dirty="0"/>
                        <a:t>Change</a:t>
                      </a:r>
                    </a:p>
                    <a:p>
                      <a:pPr algn="ctr"/>
                      <a:r>
                        <a:rPr lang="en-US" dirty="0"/>
                        <a:t>(%)</a:t>
                      </a:r>
                    </a:p>
                  </a:txBody>
                  <a:tcPr/>
                </a:tc>
                <a:extLst>
                  <a:ext uri="{0D108BD9-81ED-4DB2-BD59-A6C34878D82A}">
                    <a16:rowId xmlns:a16="http://schemas.microsoft.com/office/drawing/2014/main" val="257066048"/>
                  </a:ext>
                </a:extLst>
              </a:tr>
              <a:tr h="370840">
                <a:tc>
                  <a:txBody>
                    <a:bodyPr/>
                    <a:lstStyle/>
                    <a:p>
                      <a:r>
                        <a:rPr lang="en-US" dirty="0"/>
                        <a:t>Doritos</a:t>
                      </a:r>
                    </a:p>
                  </a:txBody>
                  <a:tcPr/>
                </a:tc>
                <a:tc>
                  <a:txBody>
                    <a:bodyPr/>
                    <a:lstStyle/>
                    <a:p>
                      <a:pPr algn="ctr"/>
                      <a:r>
                        <a:rPr lang="en-US" dirty="0"/>
                        <a:t>1,483.3</a:t>
                      </a:r>
                    </a:p>
                  </a:txBody>
                  <a:tcPr/>
                </a:tc>
                <a:tc>
                  <a:txBody>
                    <a:bodyPr/>
                    <a:lstStyle/>
                    <a:p>
                      <a:pPr algn="ctr"/>
                      <a:r>
                        <a:rPr lang="en-US" dirty="0"/>
                        <a:t>+4.5</a:t>
                      </a:r>
                    </a:p>
                  </a:txBody>
                  <a:tcPr/>
                </a:tc>
                <a:tc>
                  <a:txBody>
                    <a:bodyPr/>
                    <a:lstStyle/>
                    <a:p>
                      <a:pPr algn="ctr"/>
                      <a:r>
                        <a:rPr lang="en-US" dirty="0"/>
                        <a:t>1,094.2</a:t>
                      </a:r>
                    </a:p>
                  </a:txBody>
                  <a:tcPr/>
                </a:tc>
                <a:tc>
                  <a:txBody>
                    <a:bodyPr/>
                    <a:lstStyle/>
                    <a:p>
                      <a:pPr algn="ctr"/>
                      <a:r>
                        <a:rPr lang="en-US" dirty="0"/>
                        <a:t>+1.9</a:t>
                      </a:r>
                    </a:p>
                  </a:txBody>
                  <a:tcPr/>
                </a:tc>
                <a:extLst>
                  <a:ext uri="{0D108BD9-81ED-4DB2-BD59-A6C34878D82A}">
                    <a16:rowId xmlns:a16="http://schemas.microsoft.com/office/drawing/2014/main" val="192710687"/>
                  </a:ext>
                </a:extLst>
              </a:tr>
              <a:tr h="370840">
                <a:tc>
                  <a:txBody>
                    <a:bodyPr/>
                    <a:lstStyle/>
                    <a:p>
                      <a:r>
                        <a:rPr lang="en-US" dirty="0"/>
                        <a:t>Tostitos</a:t>
                      </a:r>
                    </a:p>
                  </a:txBody>
                  <a:tcPr/>
                </a:tc>
                <a:tc>
                  <a:txBody>
                    <a:bodyPr/>
                    <a:lstStyle/>
                    <a:p>
                      <a:pPr algn="ctr"/>
                      <a:r>
                        <a:rPr lang="en-US" dirty="0"/>
                        <a:t>612.1</a:t>
                      </a:r>
                    </a:p>
                  </a:txBody>
                  <a:tcPr/>
                </a:tc>
                <a:tc>
                  <a:txBody>
                    <a:bodyPr/>
                    <a:lstStyle/>
                    <a:p>
                      <a:pPr algn="ctr"/>
                      <a:r>
                        <a:rPr lang="en-US" dirty="0"/>
                        <a:t>-0.8</a:t>
                      </a:r>
                    </a:p>
                  </a:txBody>
                  <a:tcPr/>
                </a:tc>
                <a:tc>
                  <a:txBody>
                    <a:bodyPr/>
                    <a:lstStyle/>
                    <a:p>
                      <a:pPr algn="ctr"/>
                      <a:r>
                        <a:rPr lang="en-US" dirty="0"/>
                        <a:t>340.2</a:t>
                      </a:r>
                    </a:p>
                  </a:txBody>
                  <a:tcPr/>
                </a:tc>
                <a:tc>
                  <a:txBody>
                    <a:bodyPr/>
                    <a:lstStyle/>
                    <a:p>
                      <a:pPr algn="ctr"/>
                      <a:r>
                        <a:rPr lang="en-US" dirty="0"/>
                        <a:t>+2.4</a:t>
                      </a:r>
                    </a:p>
                  </a:txBody>
                  <a:tcPr/>
                </a:tc>
                <a:extLst>
                  <a:ext uri="{0D108BD9-81ED-4DB2-BD59-A6C34878D82A}">
                    <a16:rowId xmlns:a16="http://schemas.microsoft.com/office/drawing/2014/main" val="3007615764"/>
                  </a:ext>
                </a:extLst>
              </a:tr>
              <a:tr h="370840">
                <a:tc>
                  <a:txBody>
                    <a:bodyPr/>
                    <a:lstStyle/>
                    <a:p>
                      <a:r>
                        <a:rPr lang="en-US" dirty="0"/>
                        <a:t>Tostitos Scoops</a:t>
                      </a:r>
                    </a:p>
                  </a:txBody>
                  <a:tcPr/>
                </a:tc>
                <a:tc>
                  <a:txBody>
                    <a:bodyPr/>
                    <a:lstStyle/>
                    <a:p>
                      <a:pPr algn="ctr"/>
                      <a:r>
                        <a:rPr lang="en-US" dirty="0"/>
                        <a:t>438.4</a:t>
                      </a:r>
                    </a:p>
                  </a:txBody>
                  <a:tcPr/>
                </a:tc>
                <a:tc>
                  <a:txBody>
                    <a:bodyPr/>
                    <a:lstStyle/>
                    <a:p>
                      <a:pPr algn="ctr"/>
                      <a:r>
                        <a:rPr lang="en-US" dirty="0"/>
                        <a:t>+0.7</a:t>
                      </a:r>
                    </a:p>
                  </a:txBody>
                  <a:tcPr/>
                </a:tc>
                <a:tc>
                  <a:txBody>
                    <a:bodyPr/>
                    <a:lstStyle/>
                    <a:p>
                      <a:pPr algn="ctr"/>
                      <a:r>
                        <a:rPr lang="en-US" dirty="0"/>
                        <a:t>156.6</a:t>
                      </a:r>
                    </a:p>
                  </a:txBody>
                  <a:tcPr/>
                </a:tc>
                <a:tc>
                  <a:txBody>
                    <a:bodyPr/>
                    <a:lstStyle/>
                    <a:p>
                      <a:pPr algn="ctr"/>
                      <a:r>
                        <a:rPr lang="en-US" dirty="0"/>
                        <a:t>-1.1</a:t>
                      </a:r>
                    </a:p>
                  </a:txBody>
                  <a:tcPr/>
                </a:tc>
                <a:extLst>
                  <a:ext uri="{0D108BD9-81ED-4DB2-BD59-A6C34878D82A}">
                    <a16:rowId xmlns:a16="http://schemas.microsoft.com/office/drawing/2014/main" val="3282902944"/>
                  </a:ext>
                </a:extLst>
              </a:tr>
              <a:tr h="370840">
                <a:tc>
                  <a:txBody>
                    <a:bodyPr/>
                    <a:lstStyle/>
                    <a:p>
                      <a:r>
                        <a:rPr lang="en-US" dirty="0"/>
                        <a:t>Private Label</a:t>
                      </a:r>
                    </a:p>
                  </a:txBody>
                  <a:tcPr/>
                </a:tc>
                <a:tc>
                  <a:txBody>
                    <a:bodyPr/>
                    <a:lstStyle/>
                    <a:p>
                      <a:pPr algn="ctr"/>
                      <a:r>
                        <a:rPr lang="en-US" dirty="0"/>
                        <a:t>263.4</a:t>
                      </a:r>
                    </a:p>
                  </a:txBody>
                  <a:tcPr/>
                </a:tc>
                <a:tc>
                  <a:txBody>
                    <a:bodyPr/>
                    <a:lstStyle/>
                    <a:p>
                      <a:pPr algn="ctr"/>
                      <a:r>
                        <a:rPr lang="en-US" dirty="0"/>
                        <a:t>+12.2</a:t>
                      </a:r>
                    </a:p>
                  </a:txBody>
                  <a:tcPr/>
                </a:tc>
                <a:tc>
                  <a:txBody>
                    <a:bodyPr/>
                    <a:lstStyle/>
                    <a:p>
                      <a:pPr algn="ctr"/>
                      <a:r>
                        <a:rPr lang="en-US" dirty="0"/>
                        <a:t>94.0</a:t>
                      </a:r>
                    </a:p>
                  </a:txBody>
                  <a:tcPr/>
                </a:tc>
                <a:tc>
                  <a:txBody>
                    <a:bodyPr/>
                    <a:lstStyle/>
                    <a:p>
                      <a:pPr algn="ctr"/>
                      <a:r>
                        <a:rPr lang="en-US" dirty="0"/>
                        <a:t>+1.3</a:t>
                      </a:r>
                    </a:p>
                  </a:txBody>
                  <a:tcPr/>
                </a:tc>
                <a:extLst>
                  <a:ext uri="{0D108BD9-81ED-4DB2-BD59-A6C34878D82A}">
                    <a16:rowId xmlns:a16="http://schemas.microsoft.com/office/drawing/2014/main" val="3576221522"/>
                  </a:ext>
                </a:extLst>
              </a:tr>
              <a:tr h="370840">
                <a:tc>
                  <a:txBody>
                    <a:bodyPr/>
                    <a:lstStyle/>
                    <a:p>
                      <a:r>
                        <a:rPr lang="en-US" dirty="0" err="1"/>
                        <a:t>Santitas</a:t>
                      </a:r>
                      <a:endParaRPr lang="en-US" dirty="0"/>
                    </a:p>
                  </a:txBody>
                  <a:tcPr/>
                </a:tc>
                <a:tc>
                  <a:txBody>
                    <a:bodyPr/>
                    <a:lstStyle/>
                    <a:p>
                      <a:pPr algn="ctr"/>
                      <a:r>
                        <a:rPr lang="en-US" dirty="0"/>
                        <a:t>245.3</a:t>
                      </a:r>
                    </a:p>
                  </a:txBody>
                  <a:tcPr/>
                </a:tc>
                <a:tc>
                  <a:txBody>
                    <a:bodyPr/>
                    <a:lstStyle/>
                    <a:p>
                      <a:pPr algn="ctr"/>
                      <a:r>
                        <a:rPr lang="en-US" dirty="0"/>
                        <a:t>+4.0</a:t>
                      </a:r>
                    </a:p>
                  </a:txBody>
                  <a:tcPr/>
                </a:tc>
                <a:tc>
                  <a:txBody>
                    <a:bodyPr/>
                    <a:lstStyle/>
                    <a:p>
                      <a:pPr algn="ctr"/>
                      <a:r>
                        <a:rPr lang="en-US" dirty="0"/>
                        <a:t>115.5</a:t>
                      </a:r>
                    </a:p>
                  </a:txBody>
                  <a:tcPr/>
                </a:tc>
                <a:tc>
                  <a:txBody>
                    <a:bodyPr/>
                    <a:lstStyle/>
                    <a:p>
                      <a:pPr algn="ctr"/>
                      <a:r>
                        <a:rPr lang="en-US" dirty="0"/>
                        <a:t>+15.5</a:t>
                      </a:r>
                    </a:p>
                  </a:txBody>
                  <a:tcPr/>
                </a:tc>
                <a:extLst>
                  <a:ext uri="{0D108BD9-81ED-4DB2-BD59-A6C34878D82A}">
                    <a16:rowId xmlns:a16="http://schemas.microsoft.com/office/drawing/2014/main" val="794342640"/>
                  </a:ext>
                </a:extLst>
              </a:tr>
              <a:tr h="370840">
                <a:tc>
                  <a:txBody>
                    <a:bodyPr/>
                    <a:lstStyle/>
                    <a:p>
                      <a:r>
                        <a:rPr lang="en-US" dirty="0"/>
                        <a:t>On the Border</a:t>
                      </a:r>
                    </a:p>
                  </a:txBody>
                  <a:tcPr/>
                </a:tc>
                <a:tc>
                  <a:txBody>
                    <a:bodyPr/>
                    <a:lstStyle/>
                    <a:p>
                      <a:pPr algn="ctr"/>
                      <a:r>
                        <a:rPr lang="en-US" dirty="0"/>
                        <a:t>181.4</a:t>
                      </a:r>
                    </a:p>
                  </a:txBody>
                  <a:tcPr/>
                </a:tc>
                <a:tc>
                  <a:txBody>
                    <a:bodyPr/>
                    <a:lstStyle/>
                    <a:p>
                      <a:pPr algn="ctr"/>
                      <a:r>
                        <a:rPr lang="en-US" dirty="0"/>
                        <a:t>+20.5</a:t>
                      </a:r>
                    </a:p>
                  </a:txBody>
                  <a:tcPr/>
                </a:tc>
                <a:tc>
                  <a:txBody>
                    <a:bodyPr/>
                    <a:lstStyle/>
                    <a:p>
                      <a:pPr algn="ctr"/>
                      <a:r>
                        <a:rPr lang="en-US" dirty="0"/>
                        <a:t>87.5</a:t>
                      </a:r>
                    </a:p>
                  </a:txBody>
                  <a:tcPr/>
                </a:tc>
                <a:tc>
                  <a:txBody>
                    <a:bodyPr/>
                    <a:lstStyle/>
                    <a:p>
                      <a:pPr algn="ctr"/>
                      <a:r>
                        <a:rPr lang="en-US" dirty="0"/>
                        <a:t>+5.0</a:t>
                      </a:r>
                    </a:p>
                  </a:txBody>
                  <a:tcPr/>
                </a:tc>
                <a:extLst>
                  <a:ext uri="{0D108BD9-81ED-4DB2-BD59-A6C34878D82A}">
                    <a16:rowId xmlns:a16="http://schemas.microsoft.com/office/drawing/2014/main" val="2596765770"/>
                  </a:ext>
                </a:extLst>
              </a:tr>
              <a:tr h="370840">
                <a:tc>
                  <a:txBody>
                    <a:bodyPr/>
                    <a:lstStyle/>
                    <a:p>
                      <a:r>
                        <a:rPr lang="en-US" dirty="0" err="1"/>
                        <a:t>Barcel</a:t>
                      </a:r>
                      <a:r>
                        <a:rPr lang="en-US" dirty="0"/>
                        <a:t> Takis Fuego</a:t>
                      </a:r>
                    </a:p>
                  </a:txBody>
                  <a:tcPr/>
                </a:tc>
                <a:tc>
                  <a:txBody>
                    <a:bodyPr/>
                    <a:lstStyle/>
                    <a:p>
                      <a:pPr algn="ctr"/>
                      <a:r>
                        <a:rPr lang="en-US" dirty="0"/>
                        <a:t>153.4</a:t>
                      </a:r>
                    </a:p>
                  </a:txBody>
                  <a:tcPr/>
                </a:tc>
                <a:tc>
                  <a:txBody>
                    <a:bodyPr/>
                    <a:lstStyle/>
                    <a:p>
                      <a:pPr algn="ctr"/>
                      <a:r>
                        <a:rPr lang="en-US" dirty="0"/>
                        <a:t>+50.5</a:t>
                      </a:r>
                    </a:p>
                  </a:txBody>
                  <a:tcPr/>
                </a:tc>
                <a:tc>
                  <a:txBody>
                    <a:bodyPr/>
                    <a:lstStyle/>
                    <a:p>
                      <a:pPr algn="ctr"/>
                      <a:r>
                        <a:rPr lang="en-US" dirty="0"/>
                        <a:t>61.9</a:t>
                      </a:r>
                    </a:p>
                  </a:txBody>
                  <a:tcPr/>
                </a:tc>
                <a:tc>
                  <a:txBody>
                    <a:bodyPr/>
                    <a:lstStyle/>
                    <a:p>
                      <a:pPr algn="ctr"/>
                      <a:r>
                        <a:rPr lang="en-US" dirty="0"/>
                        <a:t>+20.6</a:t>
                      </a:r>
                    </a:p>
                  </a:txBody>
                  <a:tcPr/>
                </a:tc>
                <a:extLst>
                  <a:ext uri="{0D108BD9-81ED-4DB2-BD59-A6C34878D82A}">
                    <a16:rowId xmlns:a16="http://schemas.microsoft.com/office/drawing/2014/main" val="786123858"/>
                  </a:ext>
                </a:extLst>
              </a:tr>
              <a:tr h="370840">
                <a:tc>
                  <a:txBody>
                    <a:bodyPr/>
                    <a:lstStyle/>
                    <a:p>
                      <a:r>
                        <a:rPr lang="en-US" dirty="0"/>
                        <a:t>Mission</a:t>
                      </a:r>
                    </a:p>
                  </a:txBody>
                  <a:tcPr/>
                </a:tc>
                <a:tc>
                  <a:txBody>
                    <a:bodyPr/>
                    <a:lstStyle/>
                    <a:p>
                      <a:pPr algn="ctr"/>
                      <a:r>
                        <a:rPr lang="en-US" dirty="0"/>
                        <a:t>72.4</a:t>
                      </a:r>
                    </a:p>
                  </a:txBody>
                  <a:tcPr/>
                </a:tc>
                <a:tc>
                  <a:txBody>
                    <a:bodyPr/>
                    <a:lstStyle/>
                    <a:p>
                      <a:pPr algn="ctr"/>
                      <a:r>
                        <a:rPr lang="en-US" dirty="0"/>
                        <a:t>-30.3</a:t>
                      </a:r>
                    </a:p>
                  </a:txBody>
                  <a:tcPr/>
                </a:tc>
                <a:tc>
                  <a:txBody>
                    <a:bodyPr/>
                    <a:lstStyle/>
                    <a:p>
                      <a:pPr algn="ctr"/>
                      <a:r>
                        <a:rPr lang="en-US" dirty="0"/>
                        <a:t>35.2</a:t>
                      </a:r>
                    </a:p>
                  </a:txBody>
                  <a:tcPr/>
                </a:tc>
                <a:tc>
                  <a:txBody>
                    <a:bodyPr/>
                    <a:lstStyle/>
                    <a:p>
                      <a:pPr algn="ctr"/>
                      <a:r>
                        <a:rPr lang="en-US" dirty="0"/>
                        <a:t>+49.8</a:t>
                      </a:r>
                    </a:p>
                  </a:txBody>
                  <a:tcPr/>
                </a:tc>
                <a:extLst>
                  <a:ext uri="{0D108BD9-81ED-4DB2-BD59-A6C34878D82A}">
                    <a16:rowId xmlns:a16="http://schemas.microsoft.com/office/drawing/2014/main" val="1542201575"/>
                  </a:ext>
                </a:extLst>
              </a:tr>
              <a:tr h="370840">
                <a:tc>
                  <a:txBody>
                    <a:bodyPr/>
                    <a:lstStyle/>
                    <a:p>
                      <a:r>
                        <a:rPr lang="en-US" dirty="0"/>
                        <a:t>Calidad</a:t>
                      </a:r>
                    </a:p>
                  </a:txBody>
                  <a:tcPr/>
                </a:tc>
                <a:tc>
                  <a:txBody>
                    <a:bodyPr/>
                    <a:lstStyle/>
                    <a:p>
                      <a:pPr algn="ctr"/>
                      <a:r>
                        <a:rPr lang="en-US" dirty="0"/>
                        <a:t>59.4</a:t>
                      </a:r>
                    </a:p>
                  </a:txBody>
                  <a:tcPr/>
                </a:tc>
                <a:tc>
                  <a:txBody>
                    <a:bodyPr/>
                    <a:lstStyle/>
                    <a:p>
                      <a:pPr algn="ctr"/>
                      <a:r>
                        <a:rPr lang="en-US" dirty="0"/>
                        <a:t>-22.1</a:t>
                      </a:r>
                    </a:p>
                  </a:txBody>
                  <a:tcPr/>
                </a:tc>
                <a:tc>
                  <a:txBody>
                    <a:bodyPr/>
                    <a:lstStyle/>
                    <a:p>
                      <a:pPr algn="ctr"/>
                      <a:r>
                        <a:rPr lang="en-US" dirty="0"/>
                        <a:t>26.6</a:t>
                      </a:r>
                    </a:p>
                  </a:txBody>
                  <a:tcPr/>
                </a:tc>
                <a:tc>
                  <a:txBody>
                    <a:bodyPr/>
                    <a:lstStyle/>
                    <a:p>
                      <a:pPr algn="ctr"/>
                      <a:r>
                        <a:rPr lang="en-US" dirty="0"/>
                        <a:t>-31.4</a:t>
                      </a:r>
                    </a:p>
                  </a:txBody>
                  <a:tcPr/>
                </a:tc>
                <a:extLst>
                  <a:ext uri="{0D108BD9-81ED-4DB2-BD59-A6C34878D82A}">
                    <a16:rowId xmlns:a16="http://schemas.microsoft.com/office/drawing/2014/main" val="1864191015"/>
                  </a:ext>
                </a:extLst>
              </a:tr>
              <a:tr h="370840">
                <a:tc>
                  <a:txBody>
                    <a:bodyPr/>
                    <a:lstStyle/>
                    <a:p>
                      <a:r>
                        <a:rPr lang="en-US" dirty="0"/>
                        <a:t>Tostitos Simply</a:t>
                      </a:r>
                    </a:p>
                  </a:txBody>
                  <a:tcPr/>
                </a:tc>
                <a:tc>
                  <a:txBody>
                    <a:bodyPr/>
                    <a:lstStyle/>
                    <a:p>
                      <a:pPr algn="ctr"/>
                      <a:r>
                        <a:rPr lang="en-US" dirty="0"/>
                        <a:t>36.3</a:t>
                      </a:r>
                    </a:p>
                  </a:txBody>
                  <a:tcPr/>
                </a:tc>
                <a:tc>
                  <a:txBody>
                    <a:bodyPr/>
                    <a:lstStyle/>
                    <a:p>
                      <a:pPr algn="ctr"/>
                      <a:r>
                        <a:rPr lang="en-US" dirty="0"/>
                        <a:t>+56.1</a:t>
                      </a:r>
                    </a:p>
                  </a:txBody>
                  <a:tcPr/>
                </a:tc>
                <a:tc>
                  <a:txBody>
                    <a:bodyPr/>
                    <a:lstStyle/>
                    <a:p>
                      <a:pPr algn="ctr"/>
                      <a:r>
                        <a:rPr lang="en-US" dirty="0"/>
                        <a:t>27.1</a:t>
                      </a:r>
                    </a:p>
                  </a:txBody>
                  <a:tcPr/>
                </a:tc>
                <a:tc>
                  <a:txBody>
                    <a:bodyPr/>
                    <a:lstStyle/>
                    <a:p>
                      <a:pPr algn="ctr"/>
                      <a:r>
                        <a:rPr lang="en-US" dirty="0"/>
                        <a:t>-19.7</a:t>
                      </a:r>
                    </a:p>
                  </a:txBody>
                  <a:tcPr/>
                </a:tc>
                <a:extLst>
                  <a:ext uri="{0D108BD9-81ED-4DB2-BD59-A6C34878D82A}">
                    <a16:rowId xmlns:a16="http://schemas.microsoft.com/office/drawing/2014/main" val="126841951"/>
                  </a:ext>
                </a:extLst>
              </a:tr>
            </a:tbl>
          </a:graphicData>
        </a:graphic>
      </p:graphicFrame>
      <p:sp>
        <p:nvSpPr>
          <p:cNvPr id="3" name="Date Placeholder 2">
            <a:extLst>
              <a:ext uri="{FF2B5EF4-FFF2-40B4-BE49-F238E27FC236}">
                <a16:creationId xmlns:a16="http://schemas.microsoft.com/office/drawing/2014/main" id="{92A2C514-DF11-324C-9495-532035C20F85}"/>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98FA0911-5332-B242-BAE6-68D569D50E21}"/>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2E2F7B41-79AA-0748-BAAE-9DE8122BD8A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527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69B6-5FE9-3A44-AE43-C48CA4777630}"/>
              </a:ext>
            </a:extLst>
          </p:cNvPr>
          <p:cNvSpPr>
            <a:spLocks noGrp="1"/>
          </p:cNvSpPr>
          <p:nvPr>
            <p:ph type="title"/>
          </p:nvPr>
        </p:nvSpPr>
        <p:spPr>
          <a:xfrm>
            <a:off x="677334" y="609600"/>
            <a:ext cx="8596668" cy="710317"/>
          </a:xfrm>
        </p:spPr>
        <p:txBody>
          <a:bodyPr/>
          <a:lstStyle/>
          <a:p>
            <a:pPr algn="ctr"/>
            <a:r>
              <a:rPr lang="en-US" dirty="0"/>
              <a:t>Next 10 Brands of Tortilla Chips</a:t>
            </a:r>
          </a:p>
        </p:txBody>
      </p:sp>
      <p:graphicFrame>
        <p:nvGraphicFramePr>
          <p:cNvPr id="4" name="Content Placeholder 3">
            <a:extLst>
              <a:ext uri="{FF2B5EF4-FFF2-40B4-BE49-F238E27FC236}">
                <a16:creationId xmlns:a16="http://schemas.microsoft.com/office/drawing/2014/main" id="{12FBC082-05C2-7A4E-9245-4FC23F0ABA02}"/>
              </a:ext>
            </a:extLst>
          </p:cNvPr>
          <p:cNvGraphicFramePr>
            <a:graphicFrameLocks noGrp="1"/>
          </p:cNvGraphicFramePr>
          <p:nvPr>
            <p:ph idx="1"/>
            <p:extLst>
              <p:ext uri="{D42A27DB-BD31-4B8C-83A1-F6EECF244321}">
                <p14:modId xmlns:p14="http://schemas.microsoft.com/office/powerpoint/2010/main" val="2473972974"/>
              </p:ext>
            </p:extLst>
          </p:nvPr>
        </p:nvGraphicFramePr>
        <p:xfrm>
          <a:off x="677863" y="1400175"/>
          <a:ext cx="8596310" cy="5156200"/>
        </p:xfrm>
        <a:graphic>
          <a:graphicData uri="http://schemas.openxmlformats.org/drawingml/2006/table">
            <a:tbl>
              <a:tblPr firstRow="1" bandRow="1">
                <a:tableStyleId>{5C22544A-7EE6-4342-B048-85BDC9FD1C3A}</a:tableStyleId>
              </a:tblPr>
              <a:tblGrid>
                <a:gridCol w="2033532">
                  <a:extLst>
                    <a:ext uri="{9D8B030D-6E8A-4147-A177-3AD203B41FA5}">
                      <a16:colId xmlns:a16="http://schemas.microsoft.com/office/drawing/2014/main" val="3870632985"/>
                    </a:ext>
                  </a:extLst>
                </a:gridCol>
                <a:gridCol w="1630017">
                  <a:extLst>
                    <a:ext uri="{9D8B030D-6E8A-4147-A177-3AD203B41FA5}">
                      <a16:colId xmlns:a16="http://schemas.microsoft.com/office/drawing/2014/main" val="3941734466"/>
                    </a:ext>
                  </a:extLst>
                </a:gridCol>
                <a:gridCol w="1598212">
                  <a:extLst>
                    <a:ext uri="{9D8B030D-6E8A-4147-A177-3AD203B41FA5}">
                      <a16:colId xmlns:a16="http://schemas.microsoft.com/office/drawing/2014/main" val="1546593027"/>
                    </a:ext>
                  </a:extLst>
                </a:gridCol>
                <a:gridCol w="1615287">
                  <a:extLst>
                    <a:ext uri="{9D8B030D-6E8A-4147-A177-3AD203B41FA5}">
                      <a16:colId xmlns:a16="http://schemas.microsoft.com/office/drawing/2014/main" val="2068037273"/>
                    </a:ext>
                  </a:extLst>
                </a:gridCol>
                <a:gridCol w="1719262">
                  <a:extLst>
                    <a:ext uri="{9D8B030D-6E8A-4147-A177-3AD203B41FA5}">
                      <a16:colId xmlns:a16="http://schemas.microsoft.com/office/drawing/2014/main" val="3325933778"/>
                    </a:ext>
                  </a:extLst>
                </a:gridCol>
              </a:tblGrid>
              <a:tr h="370840">
                <a:tc>
                  <a:txBody>
                    <a:bodyPr/>
                    <a:lstStyle/>
                    <a:p>
                      <a:pPr algn="ctr"/>
                      <a:r>
                        <a:rPr lang="en-US" dirty="0"/>
                        <a:t>Brand</a:t>
                      </a:r>
                    </a:p>
                  </a:txBody>
                  <a:tcPr/>
                </a:tc>
                <a:tc>
                  <a:txBody>
                    <a:bodyPr/>
                    <a:lstStyle/>
                    <a:p>
                      <a:pPr algn="ctr"/>
                      <a:r>
                        <a:rPr lang="en-US" dirty="0"/>
                        <a:t>Sales</a:t>
                      </a:r>
                    </a:p>
                    <a:p>
                      <a:pPr algn="ctr"/>
                      <a:r>
                        <a:rPr lang="en-US" baseline="0" dirty="0"/>
                        <a:t>(m $)</a:t>
                      </a:r>
                      <a:endParaRPr lang="en-US" dirty="0"/>
                    </a:p>
                  </a:txBody>
                  <a:tcPr/>
                </a:tc>
                <a:tc>
                  <a:txBody>
                    <a:bodyPr/>
                    <a:lstStyle/>
                    <a:p>
                      <a:pPr algn="ctr"/>
                      <a:r>
                        <a:rPr lang="en-US" baseline="0" dirty="0"/>
                        <a:t>Change</a:t>
                      </a:r>
                    </a:p>
                    <a:p>
                      <a:pPr algn="ctr"/>
                      <a:r>
                        <a:rPr lang="en-US" baseline="0" dirty="0"/>
                        <a:t>(%)</a:t>
                      </a:r>
                      <a:endParaRPr lang="en-US" dirty="0"/>
                    </a:p>
                  </a:txBody>
                  <a:tcPr/>
                </a:tc>
                <a:tc>
                  <a:txBody>
                    <a:bodyPr/>
                    <a:lstStyle/>
                    <a:p>
                      <a:pPr algn="ctr"/>
                      <a:r>
                        <a:rPr lang="en-US" dirty="0"/>
                        <a:t>Volume</a:t>
                      </a:r>
                    </a:p>
                    <a:p>
                      <a:pPr algn="ctr"/>
                      <a:r>
                        <a:rPr lang="en-US" dirty="0"/>
                        <a:t>(m lbs.)</a:t>
                      </a:r>
                    </a:p>
                  </a:txBody>
                  <a:tcPr/>
                </a:tc>
                <a:tc>
                  <a:txBody>
                    <a:bodyPr/>
                    <a:lstStyle/>
                    <a:p>
                      <a:pPr algn="ctr"/>
                      <a:r>
                        <a:rPr lang="en-US" dirty="0"/>
                        <a:t>Change</a:t>
                      </a:r>
                    </a:p>
                    <a:p>
                      <a:pPr algn="ctr"/>
                      <a:r>
                        <a:rPr lang="en-US" dirty="0"/>
                        <a:t>(%)</a:t>
                      </a:r>
                    </a:p>
                  </a:txBody>
                  <a:tcPr/>
                </a:tc>
                <a:extLst>
                  <a:ext uri="{0D108BD9-81ED-4DB2-BD59-A6C34878D82A}">
                    <a16:rowId xmlns:a16="http://schemas.microsoft.com/office/drawing/2014/main" val="340956232"/>
                  </a:ext>
                </a:extLst>
              </a:tr>
              <a:tr h="370840">
                <a:tc>
                  <a:txBody>
                    <a:bodyPr/>
                    <a:lstStyle/>
                    <a:p>
                      <a:r>
                        <a:rPr lang="en-US" dirty="0"/>
                        <a:t>Food Should Taste Good</a:t>
                      </a:r>
                    </a:p>
                  </a:txBody>
                  <a:tcPr/>
                </a:tc>
                <a:tc>
                  <a:txBody>
                    <a:bodyPr/>
                    <a:lstStyle/>
                    <a:p>
                      <a:pPr algn="ctr"/>
                      <a:r>
                        <a:rPr lang="en-US" dirty="0"/>
                        <a:t>31.0</a:t>
                      </a:r>
                    </a:p>
                  </a:txBody>
                  <a:tcPr/>
                </a:tc>
                <a:tc>
                  <a:txBody>
                    <a:bodyPr/>
                    <a:lstStyle/>
                    <a:p>
                      <a:pPr algn="ctr"/>
                      <a:r>
                        <a:rPr lang="en-US" dirty="0"/>
                        <a:t>-12.7</a:t>
                      </a:r>
                    </a:p>
                  </a:txBody>
                  <a:tcPr/>
                </a:tc>
                <a:tc>
                  <a:txBody>
                    <a:bodyPr/>
                    <a:lstStyle/>
                    <a:p>
                      <a:pPr algn="ctr"/>
                      <a:r>
                        <a:rPr lang="en-US" dirty="0"/>
                        <a:t>4.1</a:t>
                      </a:r>
                    </a:p>
                  </a:txBody>
                  <a:tcPr/>
                </a:tc>
                <a:tc>
                  <a:txBody>
                    <a:bodyPr/>
                    <a:lstStyle/>
                    <a:p>
                      <a:pPr algn="ctr"/>
                      <a:r>
                        <a:rPr lang="en-US" dirty="0"/>
                        <a:t>-17.4</a:t>
                      </a:r>
                    </a:p>
                  </a:txBody>
                  <a:tcPr/>
                </a:tc>
                <a:extLst>
                  <a:ext uri="{0D108BD9-81ED-4DB2-BD59-A6C34878D82A}">
                    <a16:rowId xmlns:a16="http://schemas.microsoft.com/office/drawing/2014/main" val="484341862"/>
                  </a:ext>
                </a:extLst>
              </a:tr>
              <a:tr h="370840">
                <a:tc>
                  <a:txBody>
                    <a:bodyPr/>
                    <a:lstStyle/>
                    <a:p>
                      <a:r>
                        <a:rPr lang="en-US" dirty="0"/>
                        <a:t>Garden of </a:t>
                      </a:r>
                      <a:r>
                        <a:rPr lang="en-US" dirty="0" err="1"/>
                        <a:t>Eatin</a:t>
                      </a:r>
                      <a:r>
                        <a:rPr lang="en-US" dirty="0"/>
                        <a:t> Blue Chips</a:t>
                      </a:r>
                    </a:p>
                  </a:txBody>
                  <a:tcPr/>
                </a:tc>
                <a:tc>
                  <a:txBody>
                    <a:bodyPr/>
                    <a:lstStyle/>
                    <a:p>
                      <a:pPr algn="ctr"/>
                      <a:r>
                        <a:rPr lang="en-US" dirty="0"/>
                        <a:t>29.5</a:t>
                      </a:r>
                    </a:p>
                  </a:txBody>
                  <a:tcPr/>
                </a:tc>
                <a:tc>
                  <a:txBody>
                    <a:bodyPr/>
                    <a:lstStyle/>
                    <a:p>
                      <a:pPr algn="ctr"/>
                      <a:r>
                        <a:rPr lang="en-US" dirty="0"/>
                        <a:t>-4.9</a:t>
                      </a:r>
                    </a:p>
                  </a:txBody>
                  <a:tcPr/>
                </a:tc>
                <a:tc>
                  <a:txBody>
                    <a:bodyPr/>
                    <a:lstStyle/>
                    <a:p>
                      <a:pPr algn="ctr"/>
                      <a:r>
                        <a:rPr lang="en-US" dirty="0"/>
                        <a:t>6.2</a:t>
                      </a:r>
                    </a:p>
                  </a:txBody>
                  <a:tcPr/>
                </a:tc>
                <a:tc>
                  <a:txBody>
                    <a:bodyPr/>
                    <a:lstStyle/>
                    <a:p>
                      <a:pPr algn="ctr"/>
                      <a:r>
                        <a:rPr lang="en-US" dirty="0"/>
                        <a:t>-6.9</a:t>
                      </a:r>
                    </a:p>
                  </a:txBody>
                  <a:tcPr/>
                </a:tc>
                <a:extLst>
                  <a:ext uri="{0D108BD9-81ED-4DB2-BD59-A6C34878D82A}">
                    <a16:rowId xmlns:a16="http://schemas.microsoft.com/office/drawing/2014/main" val="450779785"/>
                  </a:ext>
                </a:extLst>
              </a:tr>
              <a:tr h="370840">
                <a:tc>
                  <a:txBody>
                    <a:bodyPr/>
                    <a:lstStyle/>
                    <a:p>
                      <a:r>
                        <a:rPr lang="en-US" dirty="0"/>
                        <a:t>Xochitl</a:t>
                      </a:r>
                    </a:p>
                  </a:txBody>
                  <a:tcPr/>
                </a:tc>
                <a:tc>
                  <a:txBody>
                    <a:bodyPr/>
                    <a:lstStyle/>
                    <a:p>
                      <a:pPr algn="ctr"/>
                      <a:r>
                        <a:rPr lang="en-US" dirty="0"/>
                        <a:t>27.4</a:t>
                      </a:r>
                    </a:p>
                  </a:txBody>
                  <a:tcPr/>
                </a:tc>
                <a:tc>
                  <a:txBody>
                    <a:bodyPr/>
                    <a:lstStyle/>
                    <a:p>
                      <a:pPr algn="ctr"/>
                      <a:r>
                        <a:rPr lang="en-US" dirty="0"/>
                        <a:t>-9.2</a:t>
                      </a:r>
                    </a:p>
                  </a:txBody>
                  <a:tcPr/>
                </a:tc>
                <a:tc>
                  <a:txBody>
                    <a:bodyPr/>
                    <a:lstStyle/>
                    <a:p>
                      <a:pPr algn="ctr"/>
                      <a:r>
                        <a:rPr lang="en-US" dirty="0"/>
                        <a:t>5.4</a:t>
                      </a:r>
                    </a:p>
                  </a:txBody>
                  <a:tcPr/>
                </a:tc>
                <a:tc>
                  <a:txBody>
                    <a:bodyPr/>
                    <a:lstStyle/>
                    <a:p>
                      <a:pPr algn="ctr"/>
                      <a:r>
                        <a:rPr lang="en-US" dirty="0"/>
                        <a:t>-10.8</a:t>
                      </a:r>
                    </a:p>
                  </a:txBody>
                  <a:tcPr/>
                </a:tc>
                <a:extLst>
                  <a:ext uri="{0D108BD9-81ED-4DB2-BD59-A6C34878D82A}">
                    <a16:rowId xmlns:a16="http://schemas.microsoft.com/office/drawing/2014/main" val="704177766"/>
                  </a:ext>
                </a:extLst>
              </a:tr>
              <a:tr h="370840">
                <a:tc>
                  <a:txBody>
                    <a:bodyPr/>
                    <a:lstStyle/>
                    <a:p>
                      <a:r>
                        <a:rPr lang="en-US" dirty="0"/>
                        <a:t>Doritos </a:t>
                      </a:r>
                      <a:r>
                        <a:rPr lang="en-US" dirty="0" err="1"/>
                        <a:t>Sabritas</a:t>
                      </a:r>
                      <a:r>
                        <a:rPr lang="en-US" dirty="0"/>
                        <a:t> </a:t>
                      </a:r>
                      <a:r>
                        <a:rPr lang="en-US" dirty="0" err="1"/>
                        <a:t>Dinamita</a:t>
                      </a:r>
                      <a:endParaRPr lang="en-US" dirty="0"/>
                    </a:p>
                  </a:txBody>
                  <a:tcPr/>
                </a:tc>
                <a:tc>
                  <a:txBody>
                    <a:bodyPr/>
                    <a:lstStyle/>
                    <a:p>
                      <a:pPr algn="ctr"/>
                      <a:r>
                        <a:rPr lang="en-US" dirty="0"/>
                        <a:t>26.7</a:t>
                      </a:r>
                    </a:p>
                  </a:txBody>
                  <a:tcPr/>
                </a:tc>
                <a:tc>
                  <a:txBody>
                    <a:bodyPr/>
                    <a:lstStyle/>
                    <a:p>
                      <a:pPr algn="ctr"/>
                      <a:r>
                        <a:rPr lang="en-US" dirty="0"/>
                        <a:t>+30.3</a:t>
                      </a:r>
                    </a:p>
                  </a:txBody>
                  <a:tcPr/>
                </a:tc>
                <a:tc>
                  <a:txBody>
                    <a:bodyPr/>
                    <a:lstStyle/>
                    <a:p>
                      <a:pPr algn="ctr"/>
                      <a:r>
                        <a:rPr lang="en-US" dirty="0"/>
                        <a:t>5.7</a:t>
                      </a:r>
                    </a:p>
                  </a:txBody>
                  <a:tcPr/>
                </a:tc>
                <a:tc>
                  <a:txBody>
                    <a:bodyPr/>
                    <a:lstStyle/>
                    <a:p>
                      <a:pPr algn="ctr"/>
                      <a:r>
                        <a:rPr lang="en-US" dirty="0"/>
                        <a:t>+24.6</a:t>
                      </a:r>
                    </a:p>
                  </a:txBody>
                  <a:tcPr/>
                </a:tc>
                <a:extLst>
                  <a:ext uri="{0D108BD9-81ED-4DB2-BD59-A6C34878D82A}">
                    <a16:rowId xmlns:a16="http://schemas.microsoft.com/office/drawing/2014/main" val="1874728884"/>
                  </a:ext>
                </a:extLst>
              </a:tr>
              <a:tr h="370840">
                <a:tc>
                  <a:txBody>
                    <a:bodyPr/>
                    <a:lstStyle/>
                    <a:p>
                      <a:r>
                        <a:rPr lang="en-US" dirty="0"/>
                        <a:t>Late July Organic</a:t>
                      </a:r>
                    </a:p>
                  </a:txBody>
                  <a:tcPr/>
                </a:tc>
                <a:tc>
                  <a:txBody>
                    <a:bodyPr/>
                    <a:lstStyle/>
                    <a:p>
                      <a:pPr algn="ctr"/>
                      <a:r>
                        <a:rPr lang="en-US" dirty="0"/>
                        <a:t>26.3</a:t>
                      </a:r>
                    </a:p>
                  </a:txBody>
                  <a:tcPr/>
                </a:tc>
                <a:tc>
                  <a:txBody>
                    <a:bodyPr/>
                    <a:lstStyle/>
                    <a:p>
                      <a:pPr algn="ctr"/>
                      <a:r>
                        <a:rPr lang="en-US" dirty="0"/>
                        <a:t>+71.6</a:t>
                      </a:r>
                    </a:p>
                  </a:txBody>
                  <a:tcPr/>
                </a:tc>
                <a:tc>
                  <a:txBody>
                    <a:bodyPr/>
                    <a:lstStyle/>
                    <a:p>
                      <a:pPr algn="ctr"/>
                      <a:r>
                        <a:rPr lang="en-US" dirty="0"/>
                        <a:t>4.2</a:t>
                      </a:r>
                    </a:p>
                  </a:txBody>
                  <a:tcPr/>
                </a:tc>
                <a:tc>
                  <a:txBody>
                    <a:bodyPr/>
                    <a:lstStyle/>
                    <a:p>
                      <a:pPr algn="ctr"/>
                      <a:r>
                        <a:rPr lang="en-US" dirty="0"/>
                        <a:t>+73.3</a:t>
                      </a:r>
                    </a:p>
                  </a:txBody>
                  <a:tcPr/>
                </a:tc>
                <a:extLst>
                  <a:ext uri="{0D108BD9-81ED-4DB2-BD59-A6C34878D82A}">
                    <a16:rowId xmlns:a16="http://schemas.microsoft.com/office/drawing/2014/main" val="3101777745"/>
                  </a:ext>
                </a:extLst>
              </a:tr>
              <a:tr h="370840">
                <a:tc>
                  <a:txBody>
                    <a:bodyPr/>
                    <a:lstStyle/>
                    <a:p>
                      <a:r>
                        <a:rPr lang="en-US" dirty="0"/>
                        <a:t>Doritos Jacked</a:t>
                      </a:r>
                    </a:p>
                  </a:txBody>
                  <a:tcPr/>
                </a:tc>
                <a:tc>
                  <a:txBody>
                    <a:bodyPr/>
                    <a:lstStyle/>
                    <a:p>
                      <a:pPr algn="ctr"/>
                      <a:r>
                        <a:rPr lang="en-US" dirty="0"/>
                        <a:t>25.9</a:t>
                      </a:r>
                    </a:p>
                  </a:txBody>
                  <a:tcPr/>
                </a:tc>
                <a:tc>
                  <a:txBody>
                    <a:bodyPr/>
                    <a:lstStyle/>
                    <a:p>
                      <a:pPr algn="ctr"/>
                      <a:r>
                        <a:rPr lang="en-US" dirty="0"/>
                        <a:t>-26.9</a:t>
                      </a:r>
                    </a:p>
                  </a:txBody>
                  <a:tcPr/>
                </a:tc>
                <a:tc>
                  <a:txBody>
                    <a:bodyPr/>
                    <a:lstStyle/>
                    <a:p>
                      <a:pPr algn="ctr"/>
                      <a:r>
                        <a:rPr lang="en-US" dirty="0"/>
                        <a:t>5.3</a:t>
                      </a:r>
                    </a:p>
                  </a:txBody>
                  <a:tcPr/>
                </a:tc>
                <a:tc>
                  <a:txBody>
                    <a:bodyPr/>
                    <a:lstStyle/>
                    <a:p>
                      <a:pPr algn="ctr"/>
                      <a:r>
                        <a:rPr lang="en-US" dirty="0"/>
                        <a:t>-30.8</a:t>
                      </a:r>
                    </a:p>
                  </a:txBody>
                  <a:tcPr/>
                </a:tc>
                <a:extLst>
                  <a:ext uri="{0D108BD9-81ED-4DB2-BD59-A6C34878D82A}">
                    <a16:rowId xmlns:a16="http://schemas.microsoft.com/office/drawing/2014/main" val="759849248"/>
                  </a:ext>
                </a:extLst>
              </a:tr>
              <a:tr h="370840">
                <a:tc>
                  <a:txBody>
                    <a:bodyPr/>
                    <a:lstStyle/>
                    <a:p>
                      <a:r>
                        <a:rPr lang="en-US" dirty="0"/>
                        <a:t>Garden of </a:t>
                      </a:r>
                      <a:r>
                        <a:rPr lang="en-US" dirty="0" err="1"/>
                        <a:t>Eatin</a:t>
                      </a:r>
                      <a:endParaRPr lang="en-US" dirty="0"/>
                    </a:p>
                  </a:txBody>
                  <a:tcPr/>
                </a:tc>
                <a:tc>
                  <a:txBody>
                    <a:bodyPr/>
                    <a:lstStyle/>
                    <a:p>
                      <a:pPr algn="ctr"/>
                      <a:r>
                        <a:rPr lang="en-US" dirty="0"/>
                        <a:t>25.7</a:t>
                      </a:r>
                    </a:p>
                  </a:txBody>
                  <a:tcPr/>
                </a:tc>
                <a:tc>
                  <a:txBody>
                    <a:bodyPr/>
                    <a:lstStyle/>
                    <a:p>
                      <a:pPr algn="ctr"/>
                      <a:r>
                        <a:rPr lang="en-US" dirty="0"/>
                        <a:t>+2.3</a:t>
                      </a:r>
                    </a:p>
                  </a:txBody>
                  <a:tcPr/>
                </a:tc>
                <a:tc>
                  <a:txBody>
                    <a:bodyPr/>
                    <a:lstStyle/>
                    <a:p>
                      <a:pPr algn="ctr"/>
                      <a:r>
                        <a:rPr lang="en-US" dirty="0"/>
                        <a:t>5.0</a:t>
                      </a:r>
                    </a:p>
                  </a:txBody>
                  <a:tcPr/>
                </a:tc>
                <a:tc>
                  <a:txBody>
                    <a:bodyPr/>
                    <a:lstStyle/>
                    <a:p>
                      <a:pPr algn="ctr"/>
                      <a:r>
                        <a:rPr lang="en-US" dirty="0"/>
                        <a:t>+0.5</a:t>
                      </a:r>
                    </a:p>
                  </a:txBody>
                  <a:tcPr/>
                </a:tc>
                <a:extLst>
                  <a:ext uri="{0D108BD9-81ED-4DB2-BD59-A6C34878D82A}">
                    <a16:rowId xmlns:a16="http://schemas.microsoft.com/office/drawing/2014/main" val="2262734516"/>
                  </a:ext>
                </a:extLst>
              </a:tr>
              <a:tr h="370840">
                <a:tc>
                  <a:txBody>
                    <a:bodyPr/>
                    <a:lstStyle/>
                    <a:p>
                      <a:r>
                        <a:rPr lang="en-US" dirty="0"/>
                        <a:t>Juanita’s</a:t>
                      </a:r>
                    </a:p>
                  </a:txBody>
                  <a:tcPr/>
                </a:tc>
                <a:tc>
                  <a:txBody>
                    <a:bodyPr/>
                    <a:lstStyle/>
                    <a:p>
                      <a:pPr algn="ctr"/>
                      <a:r>
                        <a:rPr lang="en-US" dirty="0"/>
                        <a:t>25.4</a:t>
                      </a:r>
                    </a:p>
                  </a:txBody>
                  <a:tcPr/>
                </a:tc>
                <a:tc>
                  <a:txBody>
                    <a:bodyPr/>
                    <a:lstStyle/>
                    <a:p>
                      <a:pPr algn="ctr"/>
                      <a:r>
                        <a:rPr lang="en-US" dirty="0"/>
                        <a:t>+9.5</a:t>
                      </a:r>
                    </a:p>
                  </a:txBody>
                  <a:tcPr/>
                </a:tc>
                <a:tc>
                  <a:txBody>
                    <a:bodyPr/>
                    <a:lstStyle/>
                    <a:p>
                      <a:pPr algn="ctr"/>
                      <a:r>
                        <a:rPr lang="en-US" dirty="0"/>
                        <a:t>10.5</a:t>
                      </a:r>
                    </a:p>
                  </a:txBody>
                  <a:tcPr/>
                </a:tc>
                <a:tc>
                  <a:txBody>
                    <a:bodyPr/>
                    <a:lstStyle/>
                    <a:p>
                      <a:pPr algn="ctr"/>
                      <a:r>
                        <a:rPr lang="en-US" dirty="0"/>
                        <a:t>+11.3</a:t>
                      </a:r>
                    </a:p>
                  </a:txBody>
                  <a:tcPr/>
                </a:tc>
                <a:extLst>
                  <a:ext uri="{0D108BD9-81ED-4DB2-BD59-A6C34878D82A}">
                    <a16:rowId xmlns:a16="http://schemas.microsoft.com/office/drawing/2014/main" val="1340784899"/>
                  </a:ext>
                </a:extLst>
              </a:tr>
              <a:tr h="370840">
                <a:tc>
                  <a:txBody>
                    <a:bodyPr/>
                    <a:lstStyle/>
                    <a:p>
                      <a:r>
                        <a:rPr lang="en-US" dirty="0"/>
                        <a:t>Doritos </a:t>
                      </a:r>
                      <a:r>
                        <a:rPr lang="en-US" dirty="0" err="1"/>
                        <a:t>Sabritas</a:t>
                      </a:r>
                      <a:endParaRPr lang="en-US" dirty="0"/>
                    </a:p>
                  </a:txBody>
                  <a:tcPr/>
                </a:tc>
                <a:tc>
                  <a:txBody>
                    <a:bodyPr/>
                    <a:lstStyle/>
                    <a:p>
                      <a:pPr algn="ctr"/>
                      <a:r>
                        <a:rPr lang="en-US" dirty="0"/>
                        <a:t>17.4</a:t>
                      </a:r>
                    </a:p>
                  </a:txBody>
                  <a:tcPr/>
                </a:tc>
                <a:tc>
                  <a:txBody>
                    <a:bodyPr/>
                    <a:lstStyle/>
                    <a:p>
                      <a:pPr algn="ctr"/>
                      <a:r>
                        <a:rPr lang="en-US" dirty="0"/>
                        <a:t>+10.9</a:t>
                      </a:r>
                    </a:p>
                  </a:txBody>
                  <a:tcPr/>
                </a:tc>
                <a:tc>
                  <a:txBody>
                    <a:bodyPr/>
                    <a:lstStyle/>
                    <a:p>
                      <a:pPr algn="ctr"/>
                      <a:r>
                        <a:rPr lang="en-US" dirty="0"/>
                        <a:t>3.7</a:t>
                      </a:r>
                    </a:p>
                  </a:txBody>
                  <a:tcPr/>
                </a:tc>
                <a:tc>
                  <a:txBody>
                    <a:bodyPr/>
                    <a:lstStyle/>
                    <a:p>
                      <a:pPr algn="ctr"/>
                      <a:r>
                        <a:rPr lang="en-US" dirty="0"/>
                        <a:t>+6.0</a:t>
                      </a:r>
                    </a:p>
                  </a:txBody>
                  <a:tcPr/>
                </a:tc>
                <a:extLst>
                  <a:ext uri="{0D108BD9-81ED-4DB2-BD59-A6C34878D82A}">
                    <a16:rowId xmlns:a16="http://schemas.microsoft.com/office/drawing/2014/main" val="1436598765"/>
                  </a:ext>
                </a:extLst>
              </a:tr>
              <a:tr h="370840">
                <a:tc>
                  <a:txBody>
                    <a:bodyPr/>
                    <a:lstStyle/>
                    <a:p>
                      <a:r>
                        <a:rPr lang="en-US" dirty="0"/>
                        <a:t>Old Dutch</a:t>
                      </a:r>
                    </a:p>
                  </a:txBody>
                  <a:tcPr/>
                </a:tc>
                <a:tc>
                  <a:txBody>
                    <a:bodyPr/>
                    <a:lstStyle/>
                    <a:p>
                      <a:pPr algn="ctr"/>
                      <a:r>
                        <a:rPr lang="en-US" dirty="0"/>
                        <a:t>15.9</a:t>
                      </a:r>
                    </a:p>
                  </a:txBody>
                  <a:tcPr/>
                </a:tc>
                <a:tc>
                  <a:txBody>
                    <a:bodyPr/>
                    <a:lstStyle/>
                    <a:p>
                      <a:pPr algn="ctr"/>
                      <a:r>
                        <a:rPr lang="en-US" dirty="0"/>
                        <a:t>-9.4</a:t>
                      </a:r>
                    </a:p>
                  </a:txBody>
                  <a:tcPr/>
                </a:tc>
                <a:tc>
                  <a:txBody>
                    <a:bodyPr/>
                    <a:lstStyle/>
                    <a:p>
                      <a:pPr algn="ctr"/>
                      <a:r>
                        <a:rPr lang="en-US" dirty="0"/>
                        <a:t>4.8</a:t>
                      </a:r>
                    </a:p>
                  </a:txBody>
                  <a:tcPr/>
                </a:tc>
                <a:tc>
                  <a:txBody>
                    <a:bodyPr/>
                    <a:lstStyle/>
                    <a:p>
                      <a:pPr algn="ctr"/>
                      <a:r>
                        <a:rPr lang="en-US" dirty="0"/>
                        <a:t>-8.6</a:t>
                      </a:r>
                    </a:p>
                  </a:txBody>
                  <a:tcPr/>
                </a:tc>
                <a:extLst>
                  <a:ext uri="{0D108BD9-81ED-4DB2-BD59-A6C34878D82A}">
                    <a16:rowId xmlns:a16="http://schemas.microsoft.com/office/drawing/2014/main" val="2902715860"/>
                  </a:ext>
                </a:extLst>
              </a:tr>
            </a:tbl>
          </a:graphicData>
        </a:graphic>
      </p:graphicFrame>
      <p:sp>
        <p:nvSpPr>
          <p:cNvPr id="3" name="Date Placeholder 2">
            <a:extLst>
              <a:ext uri="{FF2B5EF4-FFF2-40B4-BE49-F238E27FC236}">
                <a16:creationId xmlns:a16="http://schemas.microsoft.com/office/drawing/2014/main" id="{FA7A86BC-62F9-2242-ADF7-D9411A687465}"/>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FA76E9B3-7B19-5F4B-BBD2-49F688E085EB}"/>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697E3773-E1C3-0C42-8D1B-5A09CCA11268}"/>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8656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B94E-D169-3D43-8CFF-FCE4B9B6C1B4}"/>
              </a:ext>
            </a:extLst>
          </p:cNvPr>
          <p:cNvSpPr>
            <a:spLocks noGrp="1"/>
          </p:cNvSpPr>
          <p:nvPr>
            <p:ph type="title"/>
          </p:nvPr>
        </p:nvSpPr>
        <p:spPr>
          <a:xfrm>
            <a:off x="677334" y="609600"/>
            <a:ext cx="8596668" cy="726219"/>
          </a:xfrm>
        </p:spPr>
        <p:txBody>
          <a:bodyPr/>
          <a:lstStyle/>
          <a:p>
            <a:pPr algn="ctr"/>
            <a:r>
              <a:rPr lang="en-US" dirty="0"/>
              <a:t>An Attractive Business</a:t>
            </a:r>
          </a:p>
        </p:txBody>
      </p:sp>
      <p:sp>
        <p:nvSpPr>
          <p:cNvPr id="3" name="Content Placeholder 2">
            <a:extLst>
              <a:ext uri="{FF2B5EF4-FFF2-40B4-BE49-F238E27FC236}">
                <a16:creationId xmlns:a16="http://schemas.microsoft.com/office/drawing/2014/main" id="{6C7C48CF-7D03-104E-AC23-F528A2E6D514}"/>
              </a:ext>
            </a:extLst>
          </p:cNvPr>
          <p:cNvSpPr>
            <a:spLocks noGrp="1"/>
          </p:cNvSpPr>
          <p:nvPr>
            <p:ph idx="1"/>
          </p:nvPr>
        </p:nvSpPr>
        <p:spPr>
          <a:xfrm>
            <a:off x="677334" y="1478943"/>
            <a:ext cx="8596668" cy="4562419"/>
          </a:xfrm>
        </p:spPr>
        <p:txBody>
          <a:bodyPr>
            <a:normAutofit/>
          </a:bodyPr>
          <a:lstStyle/>
          <a:p>
            <a:pPr marL="0" indent="0" algn="ctr">
              <a:buNone/>
            </a:pPr>
            <a:endParaRPr lang="en-US" sz="1000" dirty="0"/>
          </a:p>
          <a:p>
            <a:pPr marL="0" indent="0">
              <a:buNone/>
            </a:pPr>
            <a:r>
              <a:rPr lang="en-US" sz="3200" dirty="0"/>
              <a:t>One can see the importance of Tortilla Chips Segment in snack food business</a:t>
            </a:r>
          </a:p>
          <a:p>
            <a:pPr lvl="1"/>
            <a:r>
              <a:rPr lang="en-US" sz="3000" dirty="0"/>
              <a:t>Large volume ($)</a:t>
            </a:r>
          </a:p>
          <a:p>
            <a:pPr lvl="1"/>
            <a:r>
              <a:rPr lang="en-US" sz="3000" dirty="0"/>
              <a:t>Expanding market</a:t>
            </a:r>
          </a:p>
          <a:p>
            <a:pPr lvl="1"/>
            <a:r>
              <a:rPr lang="en-US" sz="3000" dirty="0"/>
              <a:t>Emphasis on nutrition</a:t>
            </a:r>
          </a:p>
          <a:p>
            <a:pPr marL="0" indent="0">
              <a:buNone/>
            </a:pPr>
            <a:endParaRPr lang="en-US" sz="1000" dirty="0"/>
          </a:p>
          <a:p>
            <a:pPr marL="0" indent="0" algn="ctr">
              <a:buNone/>
            </a:pPr>
            <a:r>
              <a:rPr lang="en-US" sz="3200" dirty="0">
                <a:solidFill>
                  <a:srgbClr val="FF0000"/>
                </a:solidFill>
              </a:rPr>
              <a:t>This makes “High Product Quality” a “Necessity”</a:t>
            </a:r>
          </a:p>
          <a:p>
            <a:pPr marL="0" indent="0" algn="ctr">
              <a:buNone/>
            </a:pPr>
            <a:endParaRPr lang="en-US" sz="3200" dirty="0"/>
          </a:p>
        </p:txBody>
      </p:sp>
      <p:sp>
        <p:nvSpPr>
          <p:cNvPr id="4" name="Date Placeholder 3">
            <a:extLst>
              <a:ext uri="{FF2B5EF4-FFF2-40B4-BE49-F238E27FC236}">
                <a16:creationId xmlns:a16="http://schemas.microsoft.com/office/drawing/2014/main" id="{503F1D32-6E12-0E47-A6E8-32FAD2DC2456}"/>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80D179C1-7AEE-AF47-A315-F37BDFDE730F}"/>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34278650-A006-8F4B-98C8-2DED967CE1F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32880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4D16-69CE-1847-9EEA-B5F9C7A94FA6}"/>
              </a:ext>
            </a:extLst>
          </p:cNvPr>
          <p:cNvSpPr>
            <a:spLocks noGrp="1"/>
          </p:cNvSpPr>
          <p:nvPr>
            <p:ph type="title"/>
          </p:nvPr>
        </p:nvSpPr>
        <p:spPr>
          <a:xfrm>
            <a:off x="677334" y="609600"/>
            <a:ext cx="8596668" cy="694414"/>
          </a:xfrm>
        </p:spPr>
        <p:txBody>
          <a:bodyPr/>
          <a:lstStyle/>
          <a:p>
            <a:pPr algn="ctr"/>
            <a:r>
              <a:rPr lang="en-US" dirty="0"/>
              <a:t>What is Good Product Quality?</a:t>
            </a:r>
          </a:p>
        </p:txBody>
      </p:sp>
      <p:sp>
        <p:nvSpPr>
          <p:cNvPr id="3" name="Content Placeholder 2">
            <a:extLst>
              <a:ext uri="{FF2B5EF4-FFF2-40B4-BE49-F238E27FC236}">
                <a16:creationId xmlns:a16="http://schemas.microsoft.com/office/drawing/2014/main" id="{0B212314-6F2F-E341-B90F-8AD93352A961}"/>
              </a:ext>
            </a:extLst>
          </p:cNvPr>
          <p:cNvSpPr>
            <a:spLocks noGrp="1"/>
          </p:cNvSpPr>
          <p:nvPr>
            <p:ph idx="1"/>
          </p:nvPr>
        </p:nvSpPr>
        <p:spPr>
          <a:xfrm>
            <a:off x="677334" y="1367625"/>
            <a:ext cx="8596668" cy="4673738"/>
          </a:xfrm>
        </p:spPr>
        <p:txBody>
          <a:bodyPr>
            <a:normAutofit/>
          </a:bodyPr>
          <a:lstStyle/>
          <a:p>
            <a:pPr marL="0" indent="0">
              <a:buNone/>
            </a:pPr>
            <a:r>
              <a:rPr lang="en-US" sz="3200" dirty="0"/>
              <a:t>	</a:t>
            </a:r>
          </a:p>
          <a:p>
            <a:pPr marL="0" indent="0">
              <a:buNone/>
            </a:pPr>
            <a:r>
              <a:rPr lang="en-US" sz="3200" dirty="0"/>
              <a:t>This is judged by consumers on the basis of:</a:t>
            </a:r>
          </a:p>
          <a:p>
            <a:pPr marL="0" indent="0">
              <a:buNone/>
            </a:pPr>
            <a:endParaRPr lang="en-US" sz="1000" dirty="0"/>
          </a:p>
          <a:p>
            <a:r>
              <a:rPr lang="en-US" sz="3200" dirty="0"/>
              <a:t>Acceptable Fresh-Product Traits</a:t>
            </a:r>
          </a:p>
          <a:p>
            <a:pPr marL="0" indent="0">
              <a:buNone/>
            </a:pPr>
            <a:endParaRPr lang="en-US" sz="3200" dirty="0"/>
          </a:p>
          <a:p>
            <a:r>
              <a:rPr lang="en-US" sz="3200" dirty="0"/>
              <a:t>Acceptable Product Traits as Consumed</a:t>
            </a:r>
          </a:p>
          <a:p>
            <a:pPr marL="0" indent="0">
              <a:buNone/>
            </a:pPr>
            <a:endParaRPr lang="en-US" sz="3200" dirty="0"/>
          </a:p>
        </p:txBody>
      </p:sp>
      <p:sp>
        <p:nvSpPr>
          <p:cNvPr id="4" name="Date Placeholder 3">
            <a:extLst>
              <a:ext uri="{FF2B5EF4-FFF2-40B4-BE49-F238E27FC236}">
                <a16:creationId xmlns:a16="http://schemas.microsoft.com/office/drawing/2014/main" id="{4BAD757A-61D9-DE40-AB2C-1326E946954E}"/>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5819D726-80AE-4041-A1E2-24A7BFF08D7B}"/>
              </a:ext>
            </a:extLst>
          </p:cNvPr>
          <p:cNvSpPr>
            <a:spLocks noGrp="1"/>
          </p:cNvSpPr>
          <p:nvPr>
            <p:ph type="ftr" sz="quarter" idx="11"/>
          </p:nvPr>
        </p:nvSpPr>
        <p:spPr/>
        <p:txBody>
          <a:bodyPr/>
          <a:lstStyle/>
          <a:p>
            <a:r>
              <a:rPr lang="en-US"/>
              <a:t>M. K. Gupta, M G Edible Oil Consulting</a:t>
            </a:r>
            <a:endParaRPr lang="en-US" dirty="0"/>
          </a:p>
        </p:txBody>
      </p:sp>
      <p:sp>
        <p:nvSpPr>
          <p:cNvPr id="6" name="Slide Number Placeholder 5">
            <a:extLst>
              <a:ext uri="{FF2B5EF4-FFF2-40B4-BE49-F238E27FC236}">
                <a16:creationId xmlns:a16="http://schemas.microsoft.com/office/drawing/2014/main" id="{A1444D5A-47F6-0346-BF5D-9660370AA12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29258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BCF-5EEC-2541-A367-4C72B756D642}"/>
              </a:ext>
            </a:extLst>
          </p:cNvPr>
          <p:cNvSpPr>
            <a:spLocks noGrp="1"/>
          </p:cNvSpPr>
          <p:nvPr>
            <p:ph type="title"/>
          </p:nvPr>
        </p:nvSpPr>
        <p:spPr>
          <a:xfrm>
            <a:off x="677334" y="609600"/>
            <a:ext cx="8596668" cy="718268"/>
          </a:xfrm>
        </p:spPr>
        <p:txBody>
          <a:bodyPr/>
          <a:lstStyle/>
          <a:p>
            <a:pPr algn="ctr"/>
            <a:r>
              <a:rPr lang="en-US" dirty="0"/>
              <a:t>Fresh-Product Traits</a:t>
            </a:r>
          </a:p>
        </p:txBody>
      </p:sp>
      <p:sp>
        <p:nvSpPr>
          <p:cNvPr id="3" name="Content Placeholder 2">
            <a:extLst>
              <a:ext uri="{FF2B5EF4-FFF2-40B4-BE49-F238E27FC236}">
                <a16:creationId xmlns:a16="http://schemas.microsoft.com/office/drawing/2014/main" id="{2298852B-1C74-6243-A563-3956F61C0637}"/>
              </a:ext>
            </a:extLst>
          </p:cNvPr>
          <p:cNvSpPr>
            <a:spLocks noGrp="1"/>
          </p:cNvSpPr>
          <p:nvPr>
            <p:ph idx="1"/>
          </p:nvPr>
        </p:nvSpPr>
        <p:spPr>
          <a:xfrm>
            <a:off x="677334" y="1327869"/>
            <a:ext cx="8596668" cy="4713494"/>
          </a:xfrm>
        </p:spPr>
        <p:txBody>
          <a:bodyPr>
            <a:normAutofit/>
          </a:bodyPr>
          <a:lstStyle/>
          <a:p>
            <a:pPr marL="0" indent="0">
              <a:buNone/>
            </a:pPr>
            <a:r>
              <a:rPr lang="en-US" sz="2800" dirty="0"/>
              <a:t>Acceptable fresh product traits are typically judged by the consumers on the basis of </a:t>
            </a:r>
          </a:p>
          <a:p>
            <a:pPr lvl="2"/>
            <a:r>
              <a:rPr lang="en-US" sz="2000" b="1" dirty="0"/>
              <a:t>Flavor</a:t>
            </a:r>
          </a:p>
          <a:p>
            <a:pPr lvl="2"/>
            <a:r>
              <a:rPr lang="en-US" sz="2000" b="1" dirty="0"/>
              <a:t>Color</a:t>
            </a:r>
          </a:p>
          <a:p>
            <a:pPr lvl="2"/>
            <a:r>
              <a:rPr lang="en-US" sz="2000" b="1" dirty="0"/>
              <a:t>Texture</a:t>
            </a:r>
          </a:p>
          <a:p>
            <a:pPr lvl="2"/>
            <a:r>
              <a:rPr lang="en-US" sz="2000" b="1" dirty="0"/>
              <a:t>Overall Appearance</a:t>
            </a:r>
          </a:p>
          <a:p>
            <a:pPr lvl="2"/>
            <a:r>
              <a:rPr lang="en-US" sz="2000" b="1" dirty="0"/>
              <a:t>Aroma</a:t>
            </a:r>
          </a:p>
          <a:p>
            <a:pPr lvl="2"/>
            <a:r>
              <a:rPr lang="en-US" sz="2000" b="1" dirty="0"/>
              <a:t>Oily Taste</a:t>
            </a:r>
          </a:p>
          <a:p>
            <a:pPr lvl="2"/>
            <a:r>
              <a:rPr lang="en-US" sz="2000" b="1" dirty="0"/>
              <a:t>Aftertaste</a:t>
            </a:r>
          </a:p>
          <a:p>
            <a:pPr marL="0" indent="0">
              <a:buNone/>
            </a:pPr>
            <a:endParaRPr lang="en-US" sz="2400" dirty="0"/>
          </a:p>
        </p:txBody>
      </p:sp>
      <p:sp>
        <p:nvSpPr>
          <p:cNvPr id="4" name="Date Placeholder 3">
            <a:extLst>
              <a:ext uri="{FF2B5EF4-FFF2-40B4-BE49-F238E27FC236}">
                <a16:creationId xmlns:a16="http://schemas.microsoft.com/office/drawing/2014/main" id="{5042FB04-7785-A642-AC63-8456D2822197}"/>
              </a:ext>
            </a:extLst>
          </p:cNvPr>
          <p:cNvSpPr>
            <a:spLocks noGrp="1"/>
          </p:cNvSpPr>
          <p:nvPr>
            <p:ph type="dt" sz="half" idx="10"/>
          </p:nvPr>
        </p:nvSpPr>
        <p:spPr/>
        <p:txBody>
          <a:bodyPr/>
          <a:lstStyle/>
          <a:p>
            <a:r>
              <a:rPr lang="en-US"/>
              <a:t>12/06/2018</a:t>
            </a:r>
            <a:endParaRPr lang="en-US" dirty="0"/>
          </a:p>
        </p:txBody>
      </p:sp>
      <p:sp>
        <p:nvSpPr>
          <p:cNvPr id="5" name="Footer Placeholder 4">
            <a:extLst>
              <a:ext uri="{FF2B5EF4-FFF2-40B4-BE49-F238E27FC236}">
                <a16:creationId xmlns:a16="http://schemas.microsoft.com/office/drawing/2014/main" id="{CB370EF0-9AA7-B941-B14C-8AA6985CB624}"/>
              </a:ext>
            </a:extLst>
          </p:cNvPr>
          <p:cNvSpPr>
            <a:spLocks noGrp="1"/>
          </p:cNvSpPr>
          <p:nvPr>
            <p:ph type="ftr" sz="quarter" idx="11"/>
          </p:nvPr>
        </p:nvSpPr>
        <p:spPr/>
        <p:txBody>
          <a:bodyPr/>
          <a:lstStyle/>
          <a:p>
            <a:r>
              <a:rPr lang="en-US" dirty="0"/>
              <a:t>M. K. Gupta, M G Edible Oil Consulting</a:t>
            </a:r>
          </a:p>
        </p:txBody>
      </p:sp>
      <p:sp>
        <p:nvSpPr>
          <p:cNvPr id="6" name="Slide Number Placeholder 5">
            <a:extLst>
              <a:ext uri="{FF2B5EF4-FFF2-40B4-BE49-F238E27FC236}">
                <a16:creationId xmlns:a16="http://schemas.microsoft.com/office/drawing/2014/main" id="{0CF85377-0C43-1941-BE6B-C529E74A522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054079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8711</TotalTime>
  <Words>2701</Words>
  <Application>Microsoft Office PowerPoint</Application>
  <PresentationFormat>Widescreen</PresentationFormat>
  <Paragraphs>769</Paragraphs>
  <Slides>48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Arabic Transparent</vt:lpstr>
      <vt:lpstr>Arial</vt:lpstr>
      <vt:lpstr>Calibri</vt:lpstr>
      <vt:lpstr>Times New Roman</vt:lpstr>
      <vt:lpstr>Trebuchet MS</vt:lpstr>
      <vt:lpstr>Verdana</vt:lpstr>
      <vt:lpstr>Wingdings</vt:lpstr>
      <vt:lpstr>Wingdings 3</vt:lpstr>
      <vt:lpstr>Facet</vt:lpstr>
      <vt:lpstr>Tortilla Chips </vt:lpstr>
      <vt:lpstr>How Important is the Tortilla Chips Business in USA?</vt:lpstr>
      <vt:lpstr>Types of Tortillas</vt:lpstr>
      <vt:lpstr>Perceived Trend in Tortilla Chips Industry</vt:lpstr>
      <vt:lpstr>Top Tortilla Brands in USA in 2017</vt:lpstr>
      <vt:lpstr>Next 10 Brands of Tortilla Chips</vt:lpstr>
      <vt:lpstr>An Attractive Business</vt:lpstr>
      <vt:lpstr>What is Good Product Quality?</vt:lpstr>
      <vt:lpstr>Fresh-Product Traits</vt:lpstr>
      <vt:lpstr>Product Traits as They Are Consumed</vt:lpstr>
      <vt:lpstr>PowerPoint Presentation</vt:lpstr>
      <vt:lpstr>PowerPoint Presentation</vt:lpstr>
      <vt:lpstr>PowerPoint Presentation</vt:lpstr>
      <vt:lpstr>Progression In Product Flavor©</vt:lpstr>
      <vt:lpstr>Stale Flavor  </vt:lpstr>
      <vt:lpstr>Off-Flavor/Rancid Flavor</vt:lpstr>
      <vt:lpstr>Source of Oxidized Oil</vt:lpstr>
      <vt:lpstr>Oil Breakdown</vt:lpstr>
      <vt:lpstr>Modes of Oil Breakdown</vt:lpstr>
      <vt:lpstr>Hydrolysis</vt:lpstr>
      <vt:lpstr>PowerPoint Presentation</vt:lpstr>
      <vt:lpstr>PowerPoint Presentation</vt:lpstr>
      <vt:lpstr>To Minimize Hydrolysis in Fresh Frying Oils</vt:lpstr>
      <vt:lpstr>Requisites for Autoxidation</vt:lpstr>
      <vt:lpstr>PowerPoint Presentation</vt:lpstr>
      <vt:lpstr>PowerPoint Presentation</vt:lpstr>
      <vt:lpstr>Sources of Free Radical</vt:lpstr>
      <vt:lpstr>Sources of Free Radicals</vt:lpstr>
      <vt:lpstr>PowerPoint Presentation</vt:lpstr>
      <vt:lpstr>Oil Turnover Time</vt:lpstr>
      <vt:lpstr>Fryer is a Chemical Reactor</vt:lpstr>
      <vt:lpstr>Oil Turnover Time Calculation</vt:lpstr>
      <vt:lpstr>Benefits of Modified Composition Oils</vt:lpstr>
      <vt:lpstr>PowerPoint Presentation</vt:lpstr>
      <vt:lpstr>Modified Composition are Also “Mortal” Like the Garden Variety Oils</vt:lpstr>
      <vt:lpstr>PowerPoint Presentation</vt:lpstr>
      <vt:lpstr>Oil Filtration </vt:lpstr>
      <vt:lpstr>Types of Filtration</vt:lpstr>
      <vt:lpstr>Examples of Passive &amp; Active Filters</vt:lpstr>
      <vt:lpstr>Active Filters</vt:lpstr>
      <vt:lpstr>Active Filter Treatment in Industrial Frying</vt:lpstr>
      <vt:lpstr>Use of Adsorbent Powder (Example:Dalsorb-Treatment)</vt:lpstr>
      <vt:lpstr>Schematic Diagram for FM-4 (Filtercorp System)</vt:lpstr>
      <vt:lpstr>FM-4 Filter from Filtercorp</vt:lpstr>
      <vt:lpstr>Reloading the Filter-Module</vt:lpstr>
      <vt:lpstr>Concluding Remarks</vt:lpstr>
      <vt:lpstr>Recommendations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Tortilla Chips</dc:title>
  <dc:creator>Microsoft Office User</dc:creator>
  <cp:lastModifiedBy>Jim Kabbani</cp:lastModifiedBy>
  <cp:revision>133</cp:revision>
  <cp:lastPrinted>2018-12-18T02:54:52Z</cp:lastPrinted>
  <dcterms:created xsi:type="dcterms:W3CDTF">2018-11-05T22:55:13Z</dcterms:created>
  <dcterms:modified xsi:type="dcterms:W3CDTF">2018-12-18T02:56:11Z</dcterms:modified>
</cp:coreProperties>
</file>