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4"/>
  </p:sldMasterIdLst>
  <p:notesMasterIdLst>
    <p:notesMasterId r:id="rId34"/>
  </p:notesMasterIdLst>
  <p:handoutMasterIdLst>
    <p:handoutMasterId r:id="rId35"/>
  </p:handoutMasterIdLst>
  <p:sldIdLst>
    <p:sldId id="261" r:id="rId5"/>
    <p:sldId id="414" r:id="rId6"/>
    <p:sldId id="366" r:id="rId7"/>
    <p:sldId id="449" r:id="rId8"/>
    <p:sldId id="412" r:id="rId9"/>
    <p:sldId id="457" r:id="rId10"/>
    <p:sldId id="408" r:id="rId11"/>
    <p:sldId id="447" r:id="rId12"/>
    <p:sldId id="448" r:id="rId13"/>
    <p:sldId id="450" r:id="rId14"/>
    <p:sldId id="392" r:id="rId15"/>
    <p:sldId id="452" r:id="rId16"/>
    <p:sldId id="453" r:id="rId17"/>
    <p:sldId id="451" r:id="rId18"/>
    <p:sldId id="435" r:id="rId19"/>
    <p:sldId id="454" r:id="rId20"/>
    <p:sldId id="458" r:id="rId21"/>
    <p:sldId id="455" r:id="rId22"/>
    <p:sldId id="459" r:id="rId23"/>
    <p:sldId id="456" r:id="rId24"/>
    <p:sldId id="460" r:id="rId25"/>
    <p:sldId id="437" r:id="rId26"/>
    <p:sldId id="420" r:id="rId27"/>
    <p:sldId id="461" r:id="rId28"/>
    <p:sldId id="462" r:id="rId29"/>
    <p:sldId id="463" r:id="rId30"/>
    <p:sldId id="464" r:id="rId31"/>
    <p:sldId id="434" r:id="rId32"/>
    <p:sldId id="3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Mayes" initials="KM" lastIdx="18" clrIdx="0">
    <p:extLst>
      <p:ext uri="{19B8F6BF-5375-455C-9EA6-DF929625EA0E}">
        <p15:presenceInfo xmlns:p15="http://schemas.microsoft.com/office/powerpoint/2012/main" userId="S-1-5-21-2207272925-2388715623-2822803430-3029" providerId="AD"/>
      </p:ext>
    </p:extLst>
  </p:cmAuthor>
  <p:cmAuthor id="2" name="Nicole Rush" initials="NR" lastIdx="2" clrIdx="1">
    <p:extLst>
      <p:ext uri="{19B8F6BF-5375-455C-9EA6-DF929625EA0E}">
        <p15:presenceInfo xmlns:p15="http://schemas.microsoft.com/office/powerpoint/2012/main" userId="S-1-5-21-2207272925-2388715623-2822803430-1725" providerId="AD"/>
      </p:ext>
    </p:extLst>
  </p:cmAuthor>
  <p:cmAuthor id="3" name="Sarah Ma" initials="SM" lastIdx="5" clrIdx="2">
    <p:extLst>
      <p:ext uri="{19B8F6BF-5375-455C-9EA6-DF929625EA0E}">
        <p15:presenceInfo xmlns:p15="http://schemas.microsoft.com/office/powerpoint/2012/main" userId="S-1-5-21-2207272925-2388715623-2822803430-60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4B2"/>
    <a:srgbClr val="D5CA9D"/>
    <a:srgbClr val="F37063"/>
    <a:srgbClr val="C6C5C3"/>
    <a:srgbClr val="D60B56"/>
    <a:srgbClr val="B4BD00"/>
    <a:srgbClr val="C31C4A"/>
    <a:srgbClr val="F9F7EA"/>
    <a:srgbClr val="FF595B"/>
    <a:srgbClr val="F1EE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3" autoAdjust="0"/>
    <p:restoredTop sz="95407" autoAdjust="0"/>
  </p:normalViewPr>
  <p:slideViewPr>
    <p:cSldViewPr>
      <p:cViewPr varScale="1">
        <p:scale>
          <a:sx n="60" d="100"/>
          <a:sy n="60" d="100"/>
        </p:scale>
        <p:origin x="1065" y="3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9180"/>
    </p:cViewPr>
  </p:sorterViewPr>
  <p:notesViewPr>
    <p:cSldViewPr>
      <p:cViewPr varScale="1">
        <p:scale>
          <a:sx n="69" d="100"/>
          <a:sy n="69" d="100"/>
        </p:scale>
        <p:origin x="3264"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Recalls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Recalls</c:v>
                </c:pt>
              </c:strCache>
            </c:strRef>
          </c:tx>
          <c:dPt>
            <c:idx val="0"/>
            <c:bubble3D val="0"/>
            <c:explosion val="1"/>
            <c:spPr>
              <a:solidFill>
                <a:schemeClr val="accent1"/>
              </a:solidFill>
              <a:ln w="19050">
                <a:solidFill>
                  <a:schemeClr val="lt1"/>
                </a:solidFill>
              </a:ln>
              <a:effectLst/>
            </c:spPr>
            <c:extLst>
              <c:ext xmlns:c16="http://schemas.microsoft.com/office/drawing/2014/chart" uri="{C3380CC4-5D6E-409C-BE32-E72D297353CC}">
                <c16:uniqueId val="{00000001-CAFD-4475-A249-F5A7899AAA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CAFD-4475-A249-F5A7899AAA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CAFD-4475-A249-F5A7899AAA2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CAFD-4475-A249-F5A7899AAA26}"/>
              </c:ext>
            </c:extLst>
          </c:dPt>
          <c:dLbls>
            <c:dLbl>
              <c:idx val="0"/>
              <c:tx>
                <c:rich>
                  <a:bodyPr/>
                  <a:lstStyle/>
                  <a:p>
                    <a:r>
                      <a:rPr lang="en-US"/>
                      <a:t>Undeclared</a:t>
                    </a:r>
                    <a:r>
                      <a:rPr lang="en-US" baseline="0"/>
                      <a:t> Allergens 95 (47%</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FD-4475-A249-F5A7899AAA26}"/>
                </c:ext>
              </c:extLst>
            </c:dLbl>
            <c:dLbl>
              <c:idx val="1"/>
              <c:tx>
                <c:rich>
                  <a:bodyPr/>
                  <a:lstStyle/>
                  <a:p>
                    <a:r>
                      <a:rPr lang="en-US"/>
                      <a:t>Salmonella (25%</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FD-4475-A249-F5A7899AAA26}"/>
                </c:ext>
              </c:extLst>
            </c:dLbl>
            <c:dLbl>
              <c:idx val="2"/>
              <c:tx>
                <c:rich>
                  <a:bodyPr/>
                  <a:lstStyle/>
                  <a:p>
                    <a:r>
                      <a:rPr lang="en-US"/>
                      <a:t>Listeria Monocytogenes (19%)</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FD-4475-A249-F5A7899AAA26}"/>
                </c:ext>
              </c:extLst>
            </c:dLbl>
            <c:dLbl>
              <c:idx val="3"/>
              <c:tx>
                <c:rich>
                  <a:bodyPr/>
                  <a:lstStyle/>
                  <a:p>
                    <a:r>
                      <a:rPr lang="en-US"/>
                      <a:t>All Others (9%)</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FD-4475-A249-F5A7899AAA2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Undeclared Allergens</c:v>
                </c:pt>
                <c:pt idx="1">
                  <c:v>Salmonella</c:v>
                </c:pt>
                <c:pt idx="2">
                  <c:v>Listerial Monocytogenese</c:v>
                </c:pt>
                <c:pt idx="3">
                  <c:v>All Others</c:v>
                </c:pt>
              </c:strCache>
            </c:strRef>
          </c:cat>
          <c:val>
            <c:numRef>
              <c:f>Sheet1!$B$2:$B$5</c:f>
              <c:numCache>
                <c:formatCode>General</c:formatCode>
                <c:ptCount val="4"/>
                <c:pt idx="0">
                  <c:v>47</c:v>
                </c:pt>
                <c:pt idx="1">
                  <c:v>25</c:v>
                </c:pt>
                <c:pt idx="2">
                  <c:v>19</c:v>
                </c:pt>
                <c:pt idx="3">
                  <c:v>9</c:v>
                </c:pt>
              </c:numCache>
            </c:numRef>
          </c:val>
          <c:extLst>
            <c:ext xmlns:c16="http://schemas.microsoft.com/office/drawing/2014/chart" uri="{C3380CC4-5D6E-409C-BE32-E72D297353CC}">
              <c16:uniqueId val="{00000000-CAFD-4475-A249-F5A7899AAA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EA8EE-641C-4163-A037-3767BCCD131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F66978C4-EECB-4D3D-9E1E-D59C2EC6D90A}">
      <dgm:prSet phldrT="[Text]"/>
      <dgm:spPr/>
      <dgm:t>
        <a:bodyPr/>
        <a:lstStyle/>
        <a:p>
          <a:r>
            <a:rPr lang="en-US" dirty="0"/>
            <a:t>402a4</a:t>
          </a:r>
        </a:p>
      </dgm:t>
    </dgm:pt>
    <dgm:pt modelId="{751DFE2F-1E2C-4294-81E4-E45D6ECDE770}" type="parTrans" cxnId="{BB3C2047-0B3A-4D7C-92E0-180062958735}">
      <dgm:prSet/>
      <dgm:spPr/>
      <dgm:t>
        <a:bodyPr/>
        <a:lstStyle/>
        <a:p>
          <a:endParaRPr lang="en-US"/>
        </a:p>
      </dgm:t>
    </dgm:pt>
    <dgm:pt modelId="{572E754E-0A79-478F-8E01-E42C9C6EA065}" type="sibTrans" cxnId="{BB3C2047-0B3A-4D7C-92E0-180062958735}">
      <dgm:prSet/>
      <dgm:spPr/>
      <dgm:t>
        <a:bodyPr/>
        <a:lstStyle/>
        <a:p>
          <a:endParaRPr lang="en-US"/>
        </a:p>
      </dgm:t>
    </dgm:pt>
    <dgm:pt modelId="{E4017C8B-1A93-408E-9CDE-B1A921834019}">
      <dgm:prSet phldrT="[Text]"/>
      <dgm:spPr/>
      <dgm:t>
        <a:bodyPr/>
        <a:lstStyle/>
        <a:p>
          <a:r>
            <a:rPr lang="en-US" dirty="0"/>
            <a:t>Reaction to Prevention</a:t>
          </a:r>
        </a:p>
      </dgm:t>
    </dgm:pt>
    <dgm:pt modelId="{FDDD58B3-AB94-4F25-BB2E-8CB0D473BDA1}" type="parTrans" cxnId="{C6032485-9E50-45E9-991B-D33B28C90690}">
      <dgm:prSet/>
      <dgm:spPr/>
      <dgm:t>
        <a:bodyPr/>
        <a:lstStyle/>
        <a:p>
          <a:endParaRPr lang="en-US"/>
        </a:p>
      </dgm:t>
    </dgm:pt>
    <dgm:pt modelId="{BC39E489-4C71-4816-B8BE-75AF6871B696}" type="sibTrans" cxnId="{C6032485-9E50-45E9-991B-D33B28C90690}">
      <dgm:prSet/>
      <dgm:spPr/>
      <dgm:t>
        <a:bodyPr/>
        <a:lstStyle/>
        <a:p>
          <a:endParaRPr lang="en-US"/>
        </a:p>
      </dgm:t>
    </dgm:pt>
    <dgm:pt modelId="{AA44D4B1-5CF2-4920-9297-80811E8EF46F}">
      <dgm:prSet phldrT="[Text]"/>
      <dgm:spPr/>
      <dgm:t>
        <a:bodyPr/>
        <a:lstStyle/>
        <a:p>
          <a:r>
            <a:rPr lang="en-US" dirty="0"/>
            <a:t>Reason to believe</a:t>
          </a:r>
        </a:p>
      </dgm:t>
    </dgm:pt>
    <dgm:pt modelId="{E98A26D5-613F-4035-807F-E2895E0B5813}" type="parTrans" cxnId="{E530CDE9-D477-48CE-939F-F7A5B5C63A83}">
      <dgm:prSet/>
      <dgm:spPr/>
      <dgm:t>
        <a:bodyPr/>
        <a:lstStyle/>
        <a:p>
          <a:endParaRPr lang="en-US"/>
        </a:p>
      </dgm:t>
    </dgm:pt>
    <dgm:pt modelId="{9BB992B2-D0F3-4D26-BC97-F156C71BFC1D}" type="sibTrans" cxnId="{E530CDE9-D477-48CE-939F-F7A5B5C63A83}">
      <dgm:prSet/>
      <dgm:spPr/>
      <dgm:t>
        <a:bodyPr/>
        <a:lstStyle/>
        <a:p>
          <a:endParaRPr lang="en-US"/>
        </a:p>
      </dgm:t>
    </dgm:pt>
    <dgm:pt modelId="{DCDDB0A8-DB60-4BE0-9B29-FEF83ECCE9F1}">
      <dgm:prSet phldrT="[Text]"/>
      <dgm:spPr/>
      <dgm:t>
        <a:bodyPr/>
        <a:lstStyle/>
        <a:p>
          <a:r>
            <a:rPr lang="en-US" dirty="0"/>
            <a:t>Inspection, Compliance, and Response</a:t>
          </a:r>
        </a:p>
      </dgm:t>
    </dgm:pt>
    <dgm:pt modelId="{0CF0C2BA-16CE-4D3D-A7DA-D9433DA155DF}" type="parTrans" cxnId="{7952B5E5-A42D-40D3-87FF-BF54C90B118B}">
      <dgm:prSet/>
      <dgm:spPr/>
      <dgm:t>
        <a:bodyPr/>
        <a:lstStyle/>
        <a:p>
          <a:endParaRPr lang="en-US"/>
        </a:p>
      </dgm:t>
    </dgm:pt>
    <dgm:pt modelId="{59640D75-715B-4F6C-A9CA-76CDC6342458}" type="sibTrans" cxnId="{7952B5E5-A42D-40D3-87FF-BF54C90B118B}">
      <dgm:prSet/>
      <dgm:spPr/>
      <dgm:t>
        <a:bodyPr/>
        <a:lstStyle/>
        <a:p>
          <a:endParaRPr lang="en-US"/>
        </a:p>
      </dgm:t>
    </dgm:pt>
    <dgm:pt modelId="{4DC25370-5E83-47C8-86B4-74790E068E66}">
      <dgm:prSet phldrT="[Text]"/>
      <dgm:spPr/>
      <dgm:t>
        <a:bodyPr/>
        <a:lstStyle/>
        <a:p>
          <a:r>
            <a:rPr lang="en-US" dirty="0"/>
            <a:t>120 Countries</a:t>
          </a:r>
        </a:p>
      </dgm:t>
    </dgm:pt>
    <dgm:pt modelId="{F3AF574F-A46F-4CB1-A938-950E1BF04DFA}" type="parTrans" cxnId="{FC0143E5-EEC7-4EBB-A623-F729A7EAF24E}">
      <dgm:prSet/>
      <dgm:spPr/>
      <dgm:t>
        <a:bodyPr/>
        <a:lstStyle/>
        <a:p>
          <a:endParaRPr lang="en-US"/>
        </a:p>
      </dgm:t>
    </dgm:pt>
    <dgm:pt modelId="{82A03FBC-F9DB-4165-990B-D35EC2E52A9B}" type="sibTrans" cxnId="{FC0143E5-EEC7-4EBB-A623-F729A7EAF24E}">
      <dgm:prSet/>
      <dgm:spPr/>
      <dgm:t>
        <a:bodyPr/>
        <a:lstStyle/>
        <a:p>
          <a:endParaRPr lang="en-US"/>
        </a:p>
      </dgm:t>
    </dgm:pt>
    <dgm:pt modelId="{2118786C-81D1-4A2E-9F0D-518B8F38D64C}">
      <dgm:prSet phldrT="[Text]"/>
      <dgm:spPr/>
      <dgm:t>
        <a:bodyPr/>
        <a:lstStyle/>
        <a:p>
          <a:r>
            <a:rPr lang="en-US" dirty="0"/>
            <a:t>Imports</a:t>
          </a:r>
        </a:p>
      </dgm:t>
    </dgm:pt>
    <dgm:pt modelId="{F0498997-411E-41B4-99B2-BF9773541AB6}" type="parTrans" cxnId="{6D5D0AFE-8628-4A6C-92FC-209FF2D3755D}">
      <dgm:prSet/>
      <dgm:spPr/>
      <dgm:t>
        <a:bodyPr/>
        <a:lstStyle/>
        <a:p>
          <a:endParaRPr lang="en-US"/>
        </a:p>
      </dgm:t>
    </dgm:pt>
    <dgm:pt modelId="{6584D3D8-DDEE-46F0-9BEC-479D5F404D56}" type="sibTrans" cxnId="{6D5D0AFE-8628-4A6C-92FC-209FF2D3755D}">
      <dgm:prSet/>
      <dgm:spPr/>
      <dgm:t>
        <a:bodyPr/>
        <a:lstStyle/>
        <a:p>
          <a:endParaRPr lang="en-US"/>
        </a:p>
      </dgm:t>
    </dgm:pt>
    <dgm:pt modelId="{E434B40D-C14F-464D-A0BB-BD368D66E8FC}">
      <dgm:prSet phldrT="[Text]"/>
      <dgm:spPr/>
      <dgm:t>
        <a:bodyPr/>
        <a:lstStyle/>
        <a:p>
          <a:r>
            <a:rPr lang="en-US" dirty="0"/>
            <a:t>State and Foreign offices</a:t>
          </a:r>
        </a:p>
      </dgm:t>
    </dgm:pt>
    <dgm:pt modelId="{80F93C12-8C93-4868-9D96-C41135B19CF5}" type="parTrans" cxnId="{02CDA9CF-1A89-4AC5-A92C-A64BFD547115}">
      <dgm:prSet/>
      <dgm:spPr/>
      <dgm:t>
        <a:bodyPr/>
        <a:lstStyle/>
        <a:p>
          <a:endParaRPr lang="en-US"/>
        </a:p>
      </dgm:t>
    </dgm:pt>
    <dgm:pt modelId="{CF6BF908-1B94-40A9-827C-AE67342B0A1A}" type="sibTrans" cxnId="{02CDA9CF-1A89-4AC5-A92C-A64BFD547115}">
      <dgm:prSet/>
      <dgm:spPr/>
      <dgm:t>
        <a:bodyPr/>
        <a:lstStyle/>
        <a:p>
          <a:endParaRPr lang="en-US"/>
        </a:p>
      </dgm:t>
    </dgm:pt>
    <dgm:pt modelId="{24B1605F-7088-44CD-9EF6-91558079D2D1}">
      <dgm:prSet phldrT="[Text]"/>
      <dgm:spPr/>
      <dgm:t>
        <a:bodyPr/>
        <a:lstStyle/>
        <a:p>
          <a:r>
            <a:rPr lang="en-US" dirty="0"/>
            <a:t>Enhanced Partnerships</a:t>
          </a:r>
        </a:p>
      </dgm:t>
    </dgm:pt>
    <dgm:pt modelId="{518741C9-F4BB-4E40-8D3B-735975903B3B}" type="parTrans" cxnId="{FC0F1488-0D12-449B-9B53-B1518716377A}">
      <dgm:prSet/>
      <dgm:spPr/>
      <dgm:t>
        <a:bodyPr/>
        <a:lstStyle/>
        <a:p>
          <a:endParaRPr lang="en-US"/>
        </a:p>
      </dgm:t>
    </dgm:pt>
    <dgm:pt modelId="{932112D8-E40E-4767-80DA-6F007E8213FD}" type="sibTrans" cxnId="{FC0F1488-0D12-449B-9B53-B1518716377A}">
      <dgm:prSet/>
      <dgm:spPr/>
      <dgm:t>
        <a:bodyPr/>
        <a:lstStyle/>
        <a:p>
          <a:endParaRPr lang="en-US"/>
        </a:p>
      </dgm:t>
    </dgm:pt>
    <dgm:pt modelId="{1ED525B4-B636-4940-A748-7899DDAD42C8}" type="pres">
      <dgm:prSet presAssocID="{1EFEA8EE-641C-4163-A037-3767BCCD1317}" presName="cycleMatrixDiagram" presStyleCnt="0">
        <dgm:presLayoutVars>
          <dgm:chMax val="1"/>
          <dgm:dir/>
          <dgm:animLvl val="lvl"/>
          <dgm:resizeHandles val="exact"/>
        </dgm:presLayoutVars>
      </dgm:prSet>
      <dgm:spPr/>
    </dgm:pt>
    <dgm:pt modelId="{12C96A27-C514-4DD0-81EB-39F098A41560}" type="pres">
      <dgm:prSet presAssocID="{1EFEA8EE-641C-4163-A037-3767BCCD1317}" presName="children" presStyleCnt="0"/>
      <dgm:spPr/>
    </dgm:pt>
    <dgm:pt modelId="{58A78274-298B-4AC5-BC68-2DBC40B180AB}" type="pres">
      <dgm:prSet presAssocID="{1EFEA8EE-641C-4163-A037-3767BCCD1317}" presName="child1group" presStyleCnt="0"/>
      <dgm:spPr/>
    </dgm:pt>
    <dgm:pt modelId="{66EF6BA9-A851-4229-AFCB-B84750FB1C92}" type="pres">
      <dgm:prSet presAssocID="{1EFEA8EE-641C-4163-A037-3767BCCD1317}" presName="child1" presStyleLbl="bgAcc1" presStyleIdx="0" presStyleCnt="4"/>
      <dgm:spPr/>
    </dgm:pt>
    <dgm:pt modelId="{0A640CEB-DBFA-407F-A8AB-8D5F7C40D6F0}" type="pres">
      <dgm:prSet presAssocID="{1EFEA8EE-641C-4163-A037-3767BCCD1317}" presName="child1Text" presStyleLbl="bgAcc1" presStyleIdx="0" presStyleCnt="4">
        <dgm:presLayoutVars>
          <dgm:bulletEnabled val="1"/>
        </dgm:presLayoutVars>
      </dgm:prSet>
      <dgm:spPr/>
    </dgm:pt>
    <dgm:pt modelId="{EE08ACF0-7057-4895-9C99-3A40E9C1E877}" type="pres">
      <dgm:prSet presAssocID="{1EFEA8EE-641C-4163-A037-3767BCCD1317}" presName="child2group" presStyleCnt="0"/>
      <dgm:spPr/>
    </dgm:pt>
    <dgm:pt modelId="{731F4017-C1D8-4F49-88AB-4C0310466745}" type="pres">
      <dgm:prSet presAssocID="{1EFEA8EE-641C-4163-A037-3767BCCD1317}" presName="child2" presStyleLbl="bgAcc1" presStyleIdx="1" presStyleCnt="4"/>
      <dgm:spPr/>
    </dgm:pt>
    <dgm:pt modelId="{52186605-0D39-4E2F-ACB0-C8677244BFA5}" type="pres">
      <dgm:prSet presAssocID="{1EFEA8EE-641C-4163-A037-3767BCCD1317}" presName="child2Text" presStyleLbl="bgAcc1" presStyleIdx="1" presStyleCnt="4">
        <dgm:presLayoutVars>
          <dgm:bulletEnabled val="1"/>
        </dgm:presLayoutVars>
      </dgm:prSet>
      <dgm:spPr/>
    </dgm:pt>
    <dgm:pt modelId="{A7DBE2DD-D186-4931-B59D-F0DC7D725BE2}" type="pres">
      <dgm:prSet presAssocID="{1EFEA8EE-641C-4163-A037-3767BCCD1317}" presName="child3group" presStyleCnt="0"/>
      <dgm:spPr/>
    </dgm:pt>
    <dgm:pt modelId="{B52FEA4A-778B-4723-A18B-57380873EB15}" type="pres">
      <dgm:prSet presAssocID="{1EFEA8EE-641C-4163-A037-3767BCCD1317}" presName="child3" presStyleLbl="bgAcc1" presStyleIdx="2" presStyleCnt="4"/>
      <dgm:spPr/>
    </dgm:pt>
    <dgm:pt modelId="{2654FAA8-B15F-42DE-869E-85A1D5A27618}" type="pres">
      <dgm:prSet presAssocID="{1EFEA8EE-641C-4163-A037-3767BCCD1317}" presName="child3Text" presStyleLbl="bgAcc1" presStyleIdx="2" presStyleCnt="4">
        <dgm:presLayoutVars>
          <dgm:bulletEnabled val="1"/>
        </dgm:presLayoutVars>
      </dgm:prSet>
      <dgm:spPr/>
    </dgm:pt>
    <dgm:pt modelId="{A9FD54C5-591A-4D04-8B56-81E284D4D00D}" type="pres">
      <dgm:prSet presAssocID="{1EFEA8EE-641C-4163-A037-3767BCCD1317}" presName="child4group" presStyleCnt="0"/>
      <dgm:spPr/>
    </dgm:pt>
    <dgm:pt modelId="{83EDD505-99B5-4AAC-9921-7E8F52FB366B}" type="pres">
      <dgm:prSet presAssocID="{1EFEA8EE-641C-4163-A037-3767BCCD1317}" presName="child4" presStyleLbl="bgAcc1" presStyleIdx="3" presStyleCnt="4"/>
      <dgm:spPr/>
    </dgm:pt>
    <dgm:pt modelId="{CC9A7E2A-2247-44C1-9542-B597A33422F1}" type="pres">
      <dgm:prSet presAssocID="{1EFEA8EE-641C-4163-A037-3767BCCD1317}" presName="child4Text" presStyleLbl="bgAcc1" presStyleIdx="3" presStyleCnt="4">
        <dgm:presLayoutVars>
          <dgm:bulletEnabled val="1"/>
        </dgm:presLayoutVars>
      </dgm:prSet>
      <dgm:spPr/>
    </dgm:pt>
    <dgm:pt modelId="{01EF8CBF-B48D-4835-B3A7-190CD40CC54E}" type="pres">
      <dgm:prSet presAssocID="{1EFEA8EE-641C-4163-A037-3767BCCD1317}" presName="childPlaceholder" presStyleCnt="0"/>
      <dgm:spPr/>
    </dgm:pt>
    <dgm:pt modelId="{59DFB829-4786-4B1D-819D-E1E96797248A}" type="pres">
      <dgm:prSet presAssocID="{1EFEA8EE-641C-4163-A037-3767BCCD1317}" presName="circle" presStyleCnt="0"/>
      <dgm:spPr/>
    </dgm:pt>
    <dgm:pt modelId="{03B0191E-2D5E-4060-BF42-E8D6593DA9A3}" type="pres">
      <dgm:prSet presAssocID="{1EFEA8EE-641C-4163-A037-3767BCCD1317}" presName="quadrant1" presStyleLbl="node1" presStyleIdx="0" presStyleCnt="4">
        <dgm:presLayoutVars>
          <dgm:chMax val="1"/>
          <dgm:bulletEnabled val="1"/>
        </dgm:presLayoutVars>
      </dgm:prSet>
      <dgm:spPr/>
    </dgm:pt>
    <dgm:pt modelId="{AF6E7F96-A8D4-42A4-BC22-9D66393E94D7}" type="pres">
      <dgm:prSet presAssocID="{1EFEA8EE-641C-4163-A037-3767BCCD1317}" presName="quadrant2" presStyleLbl="node1" presStyleIdx="1" presStyleCnt="4">
        <dgm:presLayoutVars>
          <dgm:chMax val="1"/>
          <dgm:bulletEnabled val="1"/>
        </dgm:presLayoutVars>
      </dgm:prSet>
      <dgm:spPr/>
    </dgm:pt>
    <dgm:pt modelId="{5AD34143-0034-473E-BBD6-D8726976E7C4}" type="pres">
      <dgm:prSet presAssocID="{1EFEA8EE-641C-4163-A037-3767BCCD1317}" presName="quadrant3" presStyleLbl="node1" presStyleIdx="2" presStyleCnt="4">
        <dgm:presLayoutVars>
          <dgm:chMax val="1"/>
          <dgm:bulletEnabled val="1"/>
        </dgm:presLayoutVars>
      </dgm:prSet>
      <dgm:spPr/>
    </dgm:pt>
    <dgm:pt modelId="{2A919DA9-9715-4F34-A1B7-0E992EE34B62}" type="pres">
      <dgm:prSet presAssocID="{1EFEA8EE-641C-4163-A037-3767BCCD1317}" presName="quadrant4" presStyleLbl="node1" presStyleIdx="3" presStyleCnt="4">
        <dgm:presLayoutVars>
          <dgm:chMax val="1"/>
          <dgm:bulletEnabled val="1"/>
        </dgm:presLayoutVars>
      </dgm:prSet>
      <dgm:spPr/>
    </dgm:pt>
    <dgm:pt modelId="{7B48E861-2197-48DA-A95D-C5E1589E5EDD}" type="pres">
      <dgm:prSet presAssocID="{1EFEA8EE-641C-4163-A037-3767BCCD1317}" presName="quadrantPlaceholder" presStyleCnt="0"/>
      <dgm:spPr/>
    </dgm:pt>
    <dgm:pt modelId="{AE002645-A8B8-4763-81E1-E480F693E164}" type="pres">
      <dgm:prSet presAssocID="{1EFEA8EE-641C-4163-A037-3767BCCD1317}" presName="center1" presStyleLbl="fgShp" presStyleIdx="0" presStyleCnt="2"/>
      <dgm:spPr/>
    </dgm:pt>
    <dgm:pt modelId="{CDB4CD0A-8C31-4F32-B70F-0B4F8EEA13F4}" type="pres">
      <dgm:prSet presAssocID="{1EFEA8EE-641C-4163-A037-3767BCCD1317}" presName="center2" presStyleLbl="fgShp" presStyleIdx="1" presStyleCnt="2"/>
      <dgm:spPr/>
    </dgm:pt>
  </dgm:ptLst>
  <dgm:cxnLst>
    <dgm:cxn modelId="{4C64F301-17D4-44D8-B066-5D18F85D348F}" type="presOf" srcId="{2118786C-81D1-4A2E-9F0D-518B8F38D64C}" destId="{B52FEA4A-778B-4723-A18B-57380873EB15}" srcOrd="0" destOrd="0" presId="urn:microsoft.com/office/officeart/2005/8/layout/cycle4"/>
    <dgm:cxn modelId="{4FBEE321-FD6F-43BF-B9F7-F37086AEA881}" type="presOf" srcId="{E434B40D-C14F-464D-A0BB-BD368D66E8FC}" destId="{2A919DA9-9715-4F34-A1B7-0E992EE34B62}" srcOrd="0" destOrd="0" presId="urn:microsoft.com/office/officeart/2005/8/layout/cycle4"/>
    <dgm:cxn modelId="{D2F66728-8DD5-4B2A-9A14-50C88E974E90}" type="presOf" srcId="{DCDDB0A8-DB60-4BE0-9B29-FEF83ECCE9F1}" destId="{731F4017-C1D8-4F49-88AB-4C0310466745}" srcOrd="0" destOrd="0" presId="urn:microsoft.com/office/officeart/2005/8/layout/cycle4"/>
    <dgm:cxn modelId="{2972973B-1A41-4B08-8D68-5F251223940E}" type="presOf" srcId="{E4017C8B-1A93-408E-9CDE-B1A921834019}" destId="{0A640CEB-DBFA-407F-A8AB-8D5F7C40D6F0}" srcOrd="1" destOrd="0" presId="urn:microsoft.com/office/officeart/2005/8/layout/cycle4"/>
    <dgm:cxn modelId="{BB3C2047-0B3A-4D7C-92E0-180062958735}" srcId="{1EFEA8EE-641C-4163-A037-3767BCCD1317}" destId="{F66978C4-EECB-4D3D-9E1E-D59C2EC6D90A}" srcOrd="0" destOrd="0" parTransId="{751DFE2F-1E2C-4294-81E4-E45D6ECDE770}" sibTransId="{572E754E-0A79-478F-8E01-E42C9C6EA065}"/>
    <dgm:cxn modelId="{EEA90C56-67B3-45AE-8FAA-7712AB019C47}" type="presOf" srcId="{DCDDB0A8-DB60-4BE0-9B29-FEF83ECCE9F1}" destId="{52186605-0D39-4E2F-ACB0-C8677244BFA5}" srcOrd="1" destOrd="0" presId="urn:microsoft.com/office/officeart/2005/8/layout/cycle4"/>
    <dgm:cxn modelId="{4A9C4257-C6C9-4459-ACF3-60F6D0596B0D}" type="presOf" srcId="{F66978C4-EECB-4D3D-9E1E-D59C2EC6D90A}" destId="{03B0191E-2D5E-4060-BF42-E8D6593DA9A3}" srcOrd="0" destOrd="0" presId="urn:microsoft.com/office/officeart/2005/8/layout/cycle4"/>
    <dgm:cxn modelId="{F3586377-3F6E-4424-8290-E7CC53687FBF}" type="presOf" srcId="{AA44D4B1-5CF2-4920-9297-80811E8EF46F}" destId="{AF6E7F96-A8D4-42A4-BC22-9D66393E94D7}" srcOrd="0" destOrd="0" presId="urn:microsoft.com/office/officeart/2005/8/layout/cycle4"/>
    <dgm:cxn modelId="{CA70377A-1E78-4D7E-92F0-AECAFDCDB25E}" type="presOf" srcId="{24B1605F-7088-44CD-9EF6-91558079D2D1}" destId="{83EDD505-99B5-4AAC-9921-7E8F52FB366B}" srcOrd="0" destOrd="0" presId="urn:microsoft.com/office/officeart/2005/8/layout/cycle4"/>
    <dgm:cxn modelId="{C6032485-9E50-45E9-991B-D33B28C90690}" srcId="{F66978C4-EECB-4D3D-9E1E-D59C2EC6D90A}" destId="{E4017C8B-1A93-408E-9CDE-B1A921834019}" srcOrd="0" destOrd="0" parTransId="{FDDD58B3-AB94-4F25-BB2E-8CB0D473BDA1}" sibTransId="{BC39E489-4C71-4816-B8BE-75AF6871B696}"/>
    <dgm:cxn modelId="{FC0F1488-0D12-449B-9B53-B1518716377A}" srcId="{E434B40D-C14F-464D-A0BB-BD368D66E8FC}" destId="{24B1605F-7088-44CD-9EF6-91558079D2D1}" srcOrd="0" destOrd="0" parTransId="{518741C9-F4BB-4E40-8D3B-735975903B3B}" sibTransId="{932112D8-E40E-4767-80DA-6F007E8213FD}"/>
    <dgm:cxn modelId="{D00BE992-682E-462A-9A72-EE415A964667}" type="presOf" srcId="{2118786C-81D1-4A2E-9F0D-518B8F38D64C}" destId="{2654FAA8-B15F-42DE-869E-85A1D5A27618}" srcOrd="1" destOrd="0" presId="urn:microsoft.com/office/officeart/2005/8/layout/cycle4"/>
    <dgm:cxn modelId="{11EFDEB5-7ECA-4A81-9D75-ACAF6D15C21D}" type="presOf" srcId="{24B1605F-7088-44CD-9EF6-91558079D2D1}" destId="{CC9A7E2A-2247-44C1-9542-B597A33422F1}" srcOrd="1" destOrd="0" presId="urn:microsoft.com/office/officeart/2005/8/layout/cycle4"/>
    <dgm:cxn modelId="{02CDA9CF-1A89-4AC5-A92C-A64BFD547115}" srcId="{1EFEA8EE-641C-4163-A037-3767BCCD1317}" destId="{E434B40D-C14F-464D-A0BB-BD368D66E8FC}" srcOrd="3" destOrd="0" parTransId="{80F93C12-8C93-4868-9D96-C41135B19CF5}" sibTransId="{CF6BF908-1B94-40A9-827C-AE67342B0A1A}"/>
    <dgm:cxn modelId="{9DEB5BE0-E9D6-4ECB-8D18-96BD5860D937}" type="presOf" srcId="{4DC25370-5E83-47C8-86B4-74790E068E66}" destId="{5AD34143-0034-473E-BBD6-D8726976E7C4}" srcOrd="0" destOrd="0" presId="urn:microsoft.com/office/officeart/2005/8/layout/cycle4"/>
    <dgm:cxn modelId="{7804A0E1-C4D4-4096-BDD0-DCDD7C76A6F0}" type="presOf" srcId="{E4017C8B-1A93-408E-9CDE-B1A921834019}" destId="{66EF6BA9-A851-4229-AFCB-B84750FB1C92}" srcOrd="0" destOrd="0" presId="urn:microsoft.com/office/officeart/2005/8/layout/cycle4"/>
    <dgm:cxn modelId="{FC0143E5-EEC7-4EBB-A623-F729A7EAF24E}" srcId="{1EFEA8EE-641C-4163-A037-3767BCCD1317}" destId="{4DC25370-5E83-47C8-86B4-74790E068E66}" srcOrd="2" destOrd="0" parTransId="{F3AF574F-A46F-4CB1-A938-950E1BF04DFA}" sibTransId="{82A03FBC-F9DB-4165-990B-D35EC2E52A9B}"/>
    <dgm:cxn modelId="{7952B5E5-A42D-40D3-87FF-BF54C90B118B}" srcId="{AA44D4B1-5CF2-4920-9297-80811E8EF46F}" destId="{DCDDB0A8-DB60-4BE0-9B29-FEF83ECCE9F1}" srcOrd="0" destOrd="0" parTransId="{0CF0C2BA-16CE-4D3D-A7DA-D9433DA155DF}" sibTransId="{59640D75-715B-4F6C-A9CA-76CDC6342458}"/>
    <dgm:cxn modelId="{E530CDE9-D477-48CE-939F-F7A5B5C63A83}" srcId="{1EFEA8EE-641C-4163-A037-3767BCCD1317}" destId="{AA44D4B1-5CF2-4920-9297-80811E8EF46F}" srcOrd="1" destOrd="0" parTransId="{E98A26D5-613F-4035-807F-E2895E0B5813}" sibTransId="{9BB992B2-D0F3-4D26-BC97-F156C71BFC1D}"/>
    <dgm:cxn modelId="{4FF407F3-AF9F-4D61-8529-D6BAC80463D0}" type="presOf" srcId="{1EFEA8EE-641C-4163-A037-3767BCCD1317}" destId="{1ED525B4-B636-4940-A748-7899DDAD42C8}" srcOrd="0" destOrd="0" presId="urn:microsoft.com/office/officeart/2005/8/layout/cycle4"/>
    <dgm:cxn modelId="{6D5D0AFE-8628-4A6C-92FC-209FF2D3755D}" srcId="{4DC25370-5E83-47C8-86B4-74790E068E66}" destId="{2118786C-81D1-4A2E-9F0D-518B8F38D64C}" srcOrd="0" destOrd="0" parTransId="{F0498997-411E-41B4-99B2-BF9773541AB6}" sibTransId="{6584D3D8-DDEE-46F0-9BEC-479D5F404D56}"/>
    <dgm:cxn modelId="{AA93A079-83CD-4AD5-974F-719A4B68C371}" type="presParOf" srcId="{1ED525B4-B636-4940-A748-7899DDAD42C8}" destId="{12C96A27-C514-4DD0-81EB-39F098A41560}" srcOrd="0" destOrd="0" presId="urn:microsoft.com/office/officeart/2005/8/layout/cycle4"/>
    <dgm:cxn modelId="{39F9F69A-53D3-4780-A243-9E34072ACE09}" type="presParOf" srcId="{12C96A27-C514-4DD0-81EB-39F098A41560}" destId="{58A78274-298B-4AC5-BC68-2DBC40B180AB}" srcOrd="0" destOrd="0" presId="urn:microsoft.com/office/officeart/2005/8/layout/cycle4"/>
    <dgm:cxn modelId="{5C18E87B-54D3-4254-8CD2-0F7A502D6E44}" type="presParOf" srcId="{58A78274-298B-4AC5-BC68-2DBC40B180AB}" destId="{66EF6BA9-A851-4229-AFCB-B84750FB1C92}" srcOrd="0" destOrd="0" presId="urn:microsoft.com/office/officeart/2005/8/layout/cycle4"/>
    <dgm:cxn modelId="{15158AAF-EDA5-4FA1-8CF8-313BD379DDF0}" type="presParOf" srcId="{58A78274-298B-4AC5-BC68-2DBC40B180AB}" destId="{0A640CEB-DBFA-407F-A8AB-8D5F7C40D6F0}" srcOrd="1" destOrd="0" presId="urn:microsoft.com/office/officeart/2005/8/layout/cycle4"/>
    <dgm:cxn modelId="{4611CD34-54B3-46D5-9B9A-2056F850D65D}" type="presParOf" srcId="{12C96A27-C514-4DD0-81EB-39F098A41560}" destId="{EE08ACF0-7057-4895-9C99-3A40E9C1E877}" srcOrd="1" destOrd="0" presId="urn:microsoft.com/office/officeart/2005/8/layout/cycle4"/>
    <dgm:cxn modelId="{AEE5C6F0-5E1C-4086-B23B-20004958BBDE}" type="presParOf" srcId="{EE08ACF0-7057-4895-9C99-3A40E9C1E877}" destId="{731F4017-C1D8-4F49-88AB-4C0310466745}" srcOrd="0" destOrd="0" presId="urn:microsoft.com/office/officeart/2005/8/layout/cycle4"/>
    <dgm:cxn modelId="{5A6ED7B0-DD98-4DB5-B7A0-845D19827E60}" type="presParOf" srcId="{EE08ACF0-7057-4895-9C99-3A40E9C1E877}" destId="{52186605-0D39-4E2F-ACB0-C8677244BFA5}" srcOrd="1" destOrd="0" presId="urn:microsoft.com/office/officeart/2005/8/layout/cycle4"/>
    <dgm:cxn modelId="{98FE239C-F4F1-467E-AD81-53D41482EEBC}" type="presParOf" srcId="{12C96A27-C514-4DD0-81EB-39F098A41560}" destId="{A7DBE2DD-D186-4931-B59D-F0DC7D725BE2}" srcOrd="2" destOrd="0" presId="urn:microsoft.com/office/officeart/2005/8/layout/cycle4"/>
    <dgm:cxn modelId="{A2B2B04C-742A-4C09-8FFC-5335578B336E}" type="presParOf" srcId="{A7DBE2DD-D186-4931-B59D-F0DC7D725BE2}" destId="{B52FEA4A-778B-4723-A18B-57380873EB15}" srcOrd="0" destOrd="0" presId="urn:microsoft.com/office/officeart/2005/8/layout/cycle4"/>
    <dgm:cxn modelId="{1D55C82D-19A4-43D5-80E8-453F843326EE}" type="presParOf" srcId="{A7DBE2DD-D186-4931-B59D-F0DC7D725BE2}" destId="{2654FAA8-B15F-42DE-869E-85A1D5A27618}" srcOrd="1" destOrd="0" presId="urn:microsoft.com/office/officeart/2005/8/layout/cycle4"/>
    <dgm:cxn modelId="{DD8C22CF-6BD9-4A6E-9D82-FD53AE791AC1}" type="presParOf" srcId="{12C96A27-C514-4DD0-81EB-39F098A41560}" destId="{A9FD54C5-591A-4D04-8B56-81E284D4D00D}" srcOrd="3" destOrd="0" presId="urn:microsoft.com/office/officeart/2005/8/layout/cycle4"/>
    <dgm:cxn modelId="{0B4EF560-9AEF-49CA-A460-8402FE0FD56F}" type="presParOf" srcId="{A9FD54C5-591A-4D04-8B56-81E284D4D00D}" destId="{83EDD505-99B5-4AAC-9921-7E8F52FB366B}" srcOrd="0" destOrd="0" presId="urn:microsoft.com/office/officeart/2005/8/layout/cycle4"/>
    <dgm:cxn modelId="{F5F4E24D-D6B2-4A25-A155-AB20BB55B6EA}" type="presParOf" srcId="{A9FD54C5-591A-4D04-8B56-81E284D4D00D}" destId="{CC9A7E2A-2247-44C1-9542-B597A33422F1}" srcOrd="1" destOrd="0" presId="urn:microsoft.com/office/officeart/2005/8/layout/cycle4"/>
    <dgm:cxn modelId="{48925FE5-B137-43DF-A482-DC96C1518BB4}" type="presParOf" srcId="{12C96A27-C514-4DD0-81EB-39F098A41560}" destId="{01EF8CBF-B48D-4835-B3A7-190CD40CC54E}" srcOrd="4" destOrd="0" presId="urn:microsoft.com/office/officeart/2005/8/layout/cycle4"/>
    <dgm:cxn modelId="{5553206C-08E8-46F6-92ED-D22B4F11CC2E}" type="presParOf" srcId="{1ED525B4-B636-4940-A748-7899DDAD42C8}" destId="{59DFB829-4786-4B1D-819D-E1E96797248A}" srcOrd="1" destOrd="0" presId="urn:microsoft.com/office/officeart/2005/8/layout/cycle4"/>
    <dgm:cxn modelId="{2903AC8E-D923-43F1-8E5B-AB2B4DCF5208}" type="presParOf" srcId="{59DFB829-4786-4B1D-819D-E1E96797248A}" destId="{03B0191E-2D5E-4060-BF42-E8D6593DA9A3}" srcOrd="0" destOrd="0" presId="urn:microsoft.com/office/officeart/2005/8/layout/cycle4"/>
    <dgm:cxn modelId="{D4DAB5DE-103D-4948-8F30-2EC56CF428EC}" type="presParOf" srcId="{59DFB829-4786-4B1D-819D-E1E96797248A}" destId="{AF6E7F96-A8D4-42A4-BC22-9D66393E94D7}" srcOrd="1" destOrd="0" presId="urn:microsoft.com/office/officeart/2005/8/layout/cycle4"/>
    <dgm:cxn modelId="{DDCAFD5D-8297-4782-9EA3-A32F5AD9881C}" type="presParOf" srcId="{59DFB829-4786-4B1D-819D-E1E96797248A}" destId="{5AD34143-0034-473E-BBD6-D8726976E7C4}" srcOrd="2" destOrd="0" presId="urn:microsoft.com/office/officeart/2005/8/layout/cycle4"/>
    <dgm:cxn modelId="{BCD483C7-63C0-4349-B828-D960F198F157}" type="presParOf" srcId="{59DFB829-4786-4B1D-819D-E1E96797248A}" destId="{2A919DA9-9715-4F34-A1B7-0E992EE34B62}" srcOrd="3" destOrd="0" presId="urn:microsoft.com/office/officeart/2005/8/layout/cycle4"/>
    <dgm:cxn modelId="{BC2DBC4C-5BD7-443E-ACA9-8FAFFCE07ECF}" type="presParOf" srcId="{59DFB829-4786-4B1D-819D-E1E96797248A}" destId="{7B48E861-2197-48DA-A95D-C5E1589E5EDD}" srcOrd="4" destOrd="0" presId="urn:microsoft.com/office/officeart/2005/8/layout/cycle4"/>
    <dgm:cxn modelId="{685644AA-4C65-4AA4-865B-3172FD48CE9F}" type="presParOf" srcId="{1ED525B4-B636-4940-A748-7899DDAD42C8}" destId="{AE002645-A8B8-4763-81E1-E480F693E164}" srcOrd="2" destOrd="0" presId="urn:microsoft.com/office/officeart/2005/8/layout/cycle4"/>
    <dgm:cxn modelId="{2EC07B62-04CC-4AC6-9726-A21A6E7C919A}" type="presParOf" srcId="{1ED525B4-B636-4940-A748-7899DDAD42C8}" destId="{CDB4CD0A-8C31-4F32-B70F-0B4F8EEA13F4}"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FEA4A-778B-4723-A18B-57380873EB15}">
      <dsp:nvSpPr>
        <dsp:cNvPr id="0" name=""/>
        <dsp:cNvSpPr/>
      </dsp:nvSpPr>
      <dsp:spPr>
        <a:xfrm>
          <a:off x="4744821" y="3016122"/>
          <a:ext cx="2191124" cy="14193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Imports</a:t>
          </a:r>
        </a:p>
      </dsp:txBody>
      <dsp:txXfrm>
        <a:off x="5433337" y="3402139"/>
        <a:ext cx="1471429" cy="1002156"/>
      </dsp:txXfrm>
    </dsp:sp>
    <dsp:sp modelId="{83EDD505-99B5-4AAC-9921-7E8F52FB366B}">
      <dsp:nvSpPr>
        <dsp:cNvPr id="0" name=""/>
        <dsp:cNvSpPr/>
      </dsp:nvSpPr>
      <dsp:spPr>
        <a:xfrm>
          <a:off x="1169828" y="3016122"/>
          <a:ext cx="2191124" cy="14193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Enhanced Partnerships</a:t>
          </a:r>
        </a:p>
      </dsp:txBody>
      <dsp:txXfrm>
        <a:off x="1201007" y="3402139"/>
        <a:ext cx="1471429" cy="1002156"/>
      </dsp:txXfrm>
    </dsp:sp>
    <dsp:sp modelId="{731F4017-C1D8-4F49-88AB-4C0310466745}">
      <dsp:nvSpPr>
        <dsp:cNvPr id="0" name=""/>
        <dsp:cNvSpPr/>
      </dsp:nvSpPr>
      <dsp:spPr>
        <a:xfrm>
          <a:off x="4744821" y="0"/>
          <a:ext cx="2191124" cy="14193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Inspection, Compliance, and Response</a:t>
          </a:r>
        </a:p>
      </dsp:txBody>
      <dsp:txXfrm>
        <a:off x="5433337" y="31179"/>
        <a:ext cx="1471429" cy="1002156"/>
      </dsp:txXfrm>
    </dsp:sp>
    <dsp:sp modelId="{66EF6BA9-A851-4229-AFCB-B84750FB1C92}">
      <dsp:nvSpPr>
        <dsp:cNvPr id="0" name=""/>
        <dsp:cNvSpPr/>
      </dsp:nvSpPr>
      <dsp:spPr>
        <a:xfrm>
          <a:off x="1169828" y="0"/>
          <a:ext cx="2191124" cy="14193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Reaction to Prevention</a:t>
          </a:r>
        </a:p>
      </dsp:txBody>
      <dsp:txXfrm>
        <a:off x="1201007" y="31179"/>
        <a:ext cx="1471429" cy="1002156"/>
      </dsp:txXfrm>
    </dsp:sp>
    <dsp:sp modelId="{03B0191E-2D5E-4060-BF42-E8D6593DA9A3}">
      <dsp:nvSpPr>
        <dsp:cNvPr id="0" name=""/>
        <dsp:cNvSpPr/>
      </dsp:nvSpPr>
      <dsp:spPr>
        <a:xfrm>
          <a:off x="2087972" y="252822"/>
          <a:ext cx="1920560" cy="192056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402a4</a:t>
          </a:r>
        </a:p>
      </dsp:txBody>
      <dsp:txXfrm>
        <a:off x="2650491" y="815341"/>
        <a:ext cx="1358041" cy="1358041"/>
      </dsp:txXfrm>
    </dsp:sp>
    <dsp:sp modelId="{AF6E7F96-A8D4-42A4-BC22-9D66393E94D7}">
      <dsp:nvSpPr>
        <dsp:cNvPr id="0" name=""/>
        <dsp:cNvSpPr/>
      </dsp:nvSpPr>
      <dsp:spPr>
        <a:xfrm rot="5400000">
          <a:off x="4097242" y="252822"/>
          <a:ext cx="1920560" cy="192056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Reason to believe</a:t>
          </a:r>
        </a:p>
      </dsp:txBody>
      <dsp:txXfrm rot="-5400000">
        <a:off x="4097242" y="815341"/>
        <a:ext cx="1358041" cy="1358041"/>
      </dsp:txXfrm>
    </dsp:sp>
    <dsp:sp modelId="{5AD34143-0034-473E-BBD6-D8726976E7C4}">
      <dsp:nvSpPr>
        <dsp:cNvPr id="0" name=""/>
        <dsp:cNvSpPr/>
      </dsp:nvSpPr>
      <dsp:spPr>
        <a:xfrm rot="10800000">
          <a:off x="4097242" y="2262092"/>
          <a:ext cx="1920560" cy="192056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120 Countries</a:t>
          </a:r>
        </a:p>
      </dsp:txBody>
      <dsp:txXfrm rot="10800000">
        <a:off x="4097242" y="2262092"/>
        <a:ext cx="1358041" cy="1358041"/>
      </dsp:txXfrm>
    </dsp:sp>
    <dsp:sp modelId="{2A919DA9-9715-4F34-A1B7-0E992EE34B62}">
      <dsp:nvSpPr>
        <dsp:cNvPr id="0" name=""/>
        <dsp:cNvSpPr/>
      </dsp:nvSpPr>
      <dsp:spPr>
        <a:xfrm rot="16200000">
          <a:off x="2087972" y="2262092"/>
          <a:ext cx="1920560" cy="192056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State and Foreign offices</a:t>
          </a:r>
        </a:p>
      </dsp:txBody>
      <dsp:txXfrm rot="5400000">
        <a:off x="2650491" y="2262092"/>
        <a:ext cx="1358041" cy="1358041"/>
      </dsp:txXfrm>
    </dsp:sp>
    <dsp:sp modelId="{AE002645-A8B8-4763-81E1-E480F693E164}">
      <dsp:nvSpPr>
        <dsp:cNvPr id="0" name=""/>
        <dsp:cNvSpPr/>
      </dsp:nvSpPr>
      <dsp:spPr>
        <a:xfrm>
          <a:off x="3721335" y="1818544"/>
          <a:ext cx="663103" cy="57661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B4CD0A-8C31-4F32-B70F-0B4F8EEA13F4}">
      <dsp:nvSpPr>
        <dsp:cNvPr id="0" name=""/>
        <dsp:cNvSpPr/>
      </dsp:nvSpPr>
      <dsp:spPr>
        <a:xfrm rot="10800000">
          <a:off x="3721335" y="2040318"/>
          <a:ext cx="663103" cy="57661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6E7A4B-FE5B-4576-ADF4-23FBE774252B}" type="slidenum">
              <a:rPr lang="en-US" smtClean="0"/>
              <a:t>‹#›</a:t>
            </a:fld>
            <a:endParaRPr lang="en-US" dirty="0"/>
          </a:p>
        </p:txBody>
      </p:sp>
      <p:sp>
        <p:nvSpPr>
          <p:cNvPr id="6" name="Subtitle 2"/>
          <p:cNvSpPr txBox="1">
            <a:spLocks/>
          </p:cNvSpPr>
          <p:nvPr/>
        </p:nvSpPr>
        <p:spPr>
          <a:xfrm>
            <a:off x="1981200" y="8534400"/>
            <a:ext cx="2849700" cy="406404"/>
          </a:xfrm>
          <a:prstGeom prst="rect">
            <a:avLst/>
          </a:prstGeom>
        </p:spPr>
        <p:txBody>
          <a:bodyPr vert="horz" lIns="91440" tIns="45720" rIns="91440" bIns="45720" rtlCol="0">
            <a:noAutofit/>
          </a:bodyPr>
          <a:lstStyle/>
          <a:p>
            <a:pPr algn="ctr" defTabSz="1174202" eaLnBrk="1" fontAlgn="auto" hangingPunct="1">
              <a:spcBef>
                <a:spcPts val="0"/>
              </a:spcBef>
              <a:spcAft>
                <a:spcPts val="0"/>
              </a:spcAft>
              <a:buSzPct val="120000"/>
              <a:buFont typeface="Calibri" pitchFamily="34" charset="0"/>
              <a:buChar char="©"/>
              <a:defRPr/>
            </a:pPr>
            <a:r>
              <a:rPr lang="en-US" sz="1200" b="0" dirty="0">
                <a:solidFill>
                  <a:schemeClr val="tx1"/>
                </a:solidFill>
                <a:latin typeface="Futura Lt BT" pitchFamily="34" charset="0"/>
              </a:rPr>
              <a:t>Copyright AIB International</a:t>
            </a:r>
          </a:p>
          <a:p>
            <a:pPr algn="ctr" defTabSz="1174202" eaLnBrk="1" fontAlgn="auto" hangingPunct="1">
              <a:spcBef>
                <a:spcPts val="0"/>
              </a:spcBef>
              <a:spcAft>
                <a:spcPts val="0"/>
              </a:spcAft>
              <a:defRPr/>
            </a:pPr>
            <a:r>
              <a:rPr lang="en-US" sz="1200" b="0" dirty="0">
                <a:solidFill>
                  <a:schemeClr val="tx1"/>
                </a:solidFill>
                <a:latin typeface="Futura Lt BT" pitchFamily="34" charset="0"/>
              </a:rPr>
              <a:t>May not be reproduced without</a:t>
            </a:r>
          </a:p>
          <a:p>
            <a:pPr algn="ctr" defTabSz="1174202" eaLnBrk="1" fontAlgn="auto" hangingPunct="1">
              <a:spcBef>
                <a:spcPts val="0"/>
              </a:spcBef>
              <a:spcAft>
                <a:spcPts val="0"/>
              </a:spcAft>
              <a:defRPr/>
            </a:pPr>
            <a:r>
              <a:rPr lang="en-US" sz="1200" b="0" dirty="0">
                <a:solidFill>
                  <a:schemeClr val="tx1"/>
                </a:solidFill>
                <a:latin typeface="Futura Lt BT" pitchFamily="34" charset="0"/>
              </a:rPr>
              <a:t>written permission</a:t>
            </a:r>
            <a:r>
              <a:rPr lang="en-US" sz="1200" b="0" dirty="0">
                <a:latin typeface="Futura Lt BT" pitchFamily="34" charset="0"/>
              </a:rPr>
              <a:t>.</a:t>
            </a:r>
          </a:p>
        </p:txBody>
      </p:sp>
      <p:sp>
        <p:nvSpPr>
          <p:cNvPr id="7" name="TextBox 6">
            <a:extLst>
              <a:ext uri="{FF2B5EF4-FFF2-40B4-BE49-F238E27FC236}">
                <a16:creationId xmlns:a16="http://schemas.microsoft.com/office/drawing/2014/main" id="{ED91853B-74C4-4B12-AF9F-35A9183D0C34}"/>
              </a:ext>
            </a:extLst>
          </p:cNvPr>
          <p:cNvSpPr txBox="1"/>
          <p:nvPr/>
        </p:nvSpPr>
        <p:spPr>
          <a:xfrm>
            <a:off x="457200" y="287178"/>
            <a:ext cx="5683469" cy="492443"/>
          </a:xfrm>
          <a:prstGeom prst="rect">
            <a:avLst/>
          </a:prstGeom>
          <a:noFill/>
        </p:spPr>
        <p:txBody>
          <a:bodyPr wrap="square" rtlCol="0">
            <a:spAutoFit/>
          </a:bodyPr>
          <a:lstStyle/>
          <a:p>
            <a:pPr>
              <a:spcBef>
                <a:spcPts val="300"/>
              </a:spcBef>
              <a:spcAft>
                <a:spcPts val="0"/>
              </a:spcAft>
            </a:pPr>
            <a:r>
              <a:rPr lang="en-US" sz="1000" dirty="0">
                <a:latin typeface="Source Sans Pro Light" panose="020B0403030403020204" pitchFamily="34" charset="0"/>
              </a:rPr>
              <a:t>IBIE</a:t>
            </a:r>
          </a:p>
          <a:p>
            <a:pPr>
              <a:spcBef>
                <a:spcPts val="600"/>
              </a:spcBef>
              <a:spcAft>
                <a:spcPts val="0"/>
              </a:spcAft>
            </a:pPr>
            <a:r>
              <a:rPr lang="en-US" sz="1100" dirty="0">
                <a:latin typeface="Source Sans Pro" panose="020B0503030403020204" pitchFamily="34" charset="0"/>
              </a:rPr>
              <a:t>FSMA Compliance - A Wholistic Approach</a:t>
            </a:r>
            <a:endParaRPr lang="en-US" sz="1100" dirty="0">
              <a:latin typeface="Source Sans Pro" panose="020B05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2949486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AD0D3-342A-416D-A5BB-2D8365D726FC}" type="datetimeFigureOut">
              <a:rPr lang="en-US" smtClean="0"/>
              <a:t>9/10/2019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2153AF-E937-4F53-848E-F38377DF0866}" type="slidenum">
              <a:rPr lang="en-US" smtClean="0"/>
              <a:t>‹#›</a:t>
            </a:fld>
            <a:endParaRPr lang="en-US" dirty="0"/>
          </a:p>
        </p:txBody>
      </p:sp>
    </p:spTree>
    <p:extLst>
      <p:ext uri="{BB962C8B-B14F-4D97-AF65-F5344CB8AC3E}">
        <p14:creationId xmlns:p14="http://schemas.microsoft.com/office/powerpoint/2010/main" val="458345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153AF-E937-4F53-848E-F38377DF0866}" type="slidenum">
              <a:rPr lang="en-US" smtClean="0"/>
              <a:t>1</a:t>
            </a:fld>
            <a:endParaRPr lang="en-US" dirty="0"/>
          </a:p>
        </p:txBody>
      </p:sp>
    </p:spTree>
    <p:extLst>
      <p:ext uri="{BB962C8B-B14F-4D97-AF65-F5344CB8AC3E}">
        <p14:creationId xmlns:p14="http://schemas.microsoft.com/office/powerpoint/2010/main" val="3658839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sets to tone for the rest of the course. It summarizes the far reaching implications of FSMA for the food industry word-wide.</a:t>
            </a:r>
          </a:p>
          <a:p>
            <a:r>
              <a:rPr lang="en-US" dirty="0"/>
              <a:t>It has been 75 years since 1938 and a lot of things have changed in the foods we eat:</a:t>
            </a:r>
          </a:p>
          <a:p>
            <a:r>
              <a:rPr lang="en-US" dirty="0"/>
              <a:t>Where they come from, the complexity of the food chain, international commerce in foods, processed foods, RTE, new pathogens, allergies, international commerce, refrigerated shipping containers, etc. The legal framework needed to catch up with these world-wide changes.</a:t>
            </a:r>
          </a:p>
          <a:p>
            <a:r>
              <a:rPr lang="en-US" dirty="0"/>
              <a:t>From reaction to prevention:</a:t>
            </a:r>
          </a:p>
          <a:p>
            <a:r>
              <a:rPr lang="en-US" dirty="0"/>
              <a:t>402(a)(4) is the past: A food shall be deemed to be adulterated if it consists in whole or in part of any filthy, putrid, or decomposed substances, or if it is otherwise unfit for food. </a:t>
            </a:r>
          </a:p>
          <a:p>
            <a:r>
              <a:rPr lang="en-US" dirty="0"/>
              <a:t>The failure has already occurred.  It is too late.  Now there can only be a reaction to correct the failure, penalization, litigation, punishment.  This approach to regulation was proven to be not very effective, leading to some 3,000 deaths a year, 278,000 emergency hospitalizations and some 40 million cases of diarrhea.  This situation was not deemed acceptable.</a:t>
            </a:r>
          </a:p>
          <a:p>
            <a:r>
              <a:rPr lang="en-US" dirty="0"/>
              <a:t>402(a)(4) is the future: A food shall be deemed adulterated if it has been prepared, packed, or held under unsanitary conditions whereby it may have become contaminated, or whereby it may have been rendered injurious to health.</a:t>
            </a:r>
          </a:p>
          <a:p>
            <a:r>
              <a:rPr lang="en-US" dirty="0"/>
              <a:t>The emphasis now is on prevention, by managing the sanitary conditions under which food products are manufactured, held and distributed.  Sanitary conditions consists of the 1) physical installations, 2) the activities carried out in the installation, and 3) how/who carries out the activities.  These 3 criteria circumscribe the sanitary conditions.</a:t>
            </a:r>
          </a:p>
          <a:p>
            <a:r>
              <a:rPr lang="en-US" dirty="0"/>
              <a:t>Bottom line: food industry has to shift from reacting to failures to preventing them.</a:t>
            </a:r>
          </a:p>
          <a:p>
            <a:r>
              <a:rPr lang="en-US" dirty="0"/>
              <a:t>Inspection, Compliance and Response:</a:t>
            </a:r>
          </a:p>
          <a:p>
            <a:r>
              <a:rPr lang="en-US" dirty="0"/>
              <a:t>Is the mirror image of 402(a)(3) and 402(a)(4).  “Credible and verifiable information” is the criteria used to demonstrate 402(a)(3), that is a food product is adulterated, i.e., the failure has occurred. While “Reason to believe” is the equivalent of “unsanitary conditions” which may result in an adulteration, and such conditions are simply not acceptable, i.e., emphasis on prevention.</a:t>
            </a:r>
          </a:p>
          <a:p>
            <a:r>
              <a:rPr lang="en-US" dirty="0"/>
              <a:t>This has huge implications for how the food industry develops, implements and manages the </a:t>
            </a:r>
            <a:r>
              <a:rPr lang="en-US" dirty="0" err="1"/>
              <a:t>cGMPS</a:t>
            </a:r>
            <a:r>
              <a:rPr lang="en-US" dirty="0"/>
              <a:t> and food safety programs, and even more so on how the FDA will approach its inspections in the future.  That is, the FDA will put tremendous emphasis on the sanitary conditions of the installation mentioned above, plus the documentation associated with the manufacturing of the product.</a:t>
            </a:r>
          </a:p>
          <a:p>
            <a:r>
              <a:rPr lang="en-US" dirty="0"/>
              <a:t>Imports: </a:t>
            </a:r>
          </a:p>
          <a:p>
            <a:r>
              <a:rPr lang="en-US" dirty="0"/>
              <a:t>This is the biggest and most far reaching change in FSMA.  It reflects the reality that 1) there are more food plants outside the USA exporting food to the country then there are food plants inside the US, 2) that many food products come from countries with underdeveloped food safety laws and institutions, and 3) for some food products, most of it is imported.</a:t>
            </a:r>
          </a:p>
          <a:p>
            <a:r>
              <a:rPr lang="en-US" dirty="0"/>
              <a:t>This section of the law makes the importer  in the US, responsible for the safety of the food as well as the sanitary conditions under which it was manufactured in the foreign country.  In other words, all importers of foods regulated under the FDA will have to establish and manage a supplier control program, called a Foreign Supplier Verification Program.</a:t>
            </a:r>
          </a:p>
          <a:p>
            <a:r>
              <a:rPr lang="en-US" dirty="0"/>
              <a:t>Imagine, more than 300,000 foreign facilities and tens of thousands of importers in the US.</a:t>
            </a:r>
          </a:p>
          <a:p>
            <a:r>
              <a:rPr lang="en-US" dirty="0"/>
              <a:t>Enhanced partnerships:</a:t>
            </a:r>
          </a:p>
          <a:p>
            <a:r>
              <a:rPr lang="en-US" dirty="0"/>
              <a:t>Realizing that the USA depends on the world to feed itself, the FDA needs to put “boots on the ground” in order to improve the institutionally of food safety in exporting countries.  This includes harmonizing laws and regulations, strengthening counterparts to provide equivalent services in those countries, and recognize those with equivalent or comparable food safety systems, such as New Zealand, the only one so far.</a:t>
            </a:r>
          </a:p>
          <a:p>
            <a:r>
              <a:rPr lang="en-US" dirty="0"/>
              <a:t>Bottom line: assist exporting countries in being more effective in prevention.</a:t>
            </a:r>
          </a:p>
          <a:p>
            <a:endParaRPr lang="en-US" dirty="0"/>
          </a:p>
        </p:txBody>
      </p:sp>
      <p:sp>
        <p:nvSpPr>
          <p:cNvPr id="4" name="Slide Number Placeholder 3"/>
          <p:cNvSpPr>
            <a:spLocks noGrp="1"/>
          </p:cNvSpPr>
          <p:nvPr>
            <p:ph type="sldNum" sz="quarter" idx="5"/>
          </p:nvPr>
        </p:nvSpPr>
        <p:spPr/>
        <p:txBody>
          <a:bodyPr/>
          <a:lstStyle/>
          <a:p>
            <a:fld id="{AC2153AF-E937-4F53-848E-F38377DF0866}" type="slidenum">
              <a:rPr lang="en-US" smtClean="0"/>
              <a:t>10</a:t>
            </a:fld>
            <a:endParaRPr lang="en-US" dirty="0"/>
          </a:p>
        </p:txBody>
      </p:sp>
    </p:spTree>
    <p:extLst>
      <p:ext uri="{BB962C8B-B14F-4D97-AF65-F5344CB8AC3E}">
        <p14:creationId xmlns:p14="http://schemas.microsoft.com/office/powerpoint/2010/main" val="1121158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lets look at how we can approach building our programs using a wholistic approach. Or is we are re-analyzing our plan how to consider doing this in a wholistic approach.</a:t>
            </a:r>
          </a:p>
        </p:txBody>
      </p:sp>
      <p:sp>
        <p:nvSpPr>
          <p:cNvPr id="4" name="Slide Number Placeholder 3"/>
          <p:cNvSpPr>
            <a:spLocks noGrp="1"/>
          </p:cNvSpPr>
          <p:nvPr>
            <p:ph type="sldNum" sz="quarter" idx="5"/>
          </p:nvPr>
        </p:nvSpPr>
        <p:spPr/>
        <p:txBody>
          <a:bodyPr/>
          <a:lstStyle/>
          <a:p>
            <a:fld id="{AC2153AF-E937-4F53-848E-F38377DF0866}" type="slidenum">
              <a:rPr lang="en-US" smtClean="0"/>
              <a:t>11</a:t>
            </a:fld>
            <a:endParaRPr lang="en-US" dirty="0"/>
          </a:p>
        </p:txBody>
      </p:sp>
    </p:spTree>
    <p:extLst>
      <p:ext uri="{BB962C8B-B14F-4D97-AF65-F5344CB8AC3E}">
        <p14:creationId xmlns:p14="http://schemas.microsoft.com/office/powerpoint/2010/main" val="1772307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first a question. (Ask the class this questions to facilitate discussions)</a:t>
            </a:r>
          </a:p>
        </p:txBody>
      </p:sp>
      <p:sp>
        <p:nvSpPr>
          <p:cNvPr id="4" name="Slide Number Placeholder 3"/>
          <p:cNvSpPr>
            <a:spLocks noGrp="1"/>
          </p:cNvSpPr>
          <p:nvPr>
            <p:ph type="sldNum" sz="quarter" idx="5"/>
          </p:nvPr>
        </p:nvSpPr>
        <p:spPr/>
        <p:txBody>
          <a:bodyPr/>
          <a:lstStyle/>
          <a:p>
            <a:fld id="{AC2153AF-E937-4F53-848E-F38377DF0866}" type="slidenum">
              <a:rPr lang="en-US" smtClean="0"/>
              <a:t>12</a:t>
            </a:fld>
            <a:endParaRPr lang="en-US" dirty="0"/>
          </a:p>
        </p:txBody>
      </p:sp>
    </p:spTree>
    <p:extLst>
      <p:ext uri="{BB962C8B-B14F-4D97-AF65-F5344CB8AC3E}">
        <p14:creationId xmlns:p14="http://schemas.microsoft.com/office/powerpoint/2010/main" val="1682214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are some answers if not covered by the class.</a:t>
            </a:r>
          </a:p>
        </p:txBody>
      </p:sp>
      <p:sp>
        <p:nvSpPr>
          <p:cNvPr id="4" name="Slide Number Placeholder 3"/>
          <p:cNvSpPr>
            <a:spLocks noGrp="1"/>
          </p:cNvSpPr>
          <p:nvPr>
            <p:ph type="sldNum" sz="quarter" idx="5"/>
          </p:nvPr>
        </p:nvSpPr>
        <p:spPr/>
        <p:txBody>
          <a:bodyPr/>
          <a:lstStyle/>
          <a:p>
            <a:fld id="{AC2153AF-E937-4F53-848E-F38377DF0866}" type="slidenum">
              <a:rPr lang="en-US" smtClean="0"/>
              <a:t>13</a:t>
            </a:fld>
            <a:endParaRPr lang="en-US" dirty="0"/>
          </a:p>
        </p:txBody>
      </p:sp>
    </p:spTree>
    <p:extLst>
      <p:ext uri="{BB962C8B-B14F-4D97-AF65-F5344CB8AC3E}">
        <p14:creationId xmlns:p14="http://schemas.microsoft.com/office/powerpoint/2010/main" val="2438274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a:t>
            </a:r>
            <a:r>
              <a:rPr lang="en-US" baseline="30000" dirty="0"/>
              <a:t>st</a:t>
            </a:r>
            <a:r>
              <a:rPr lang="en-US" dirty="0"/>
              <a:t> step in taking a wholistic approach to either developing a FSMA program or re-evaluating one is determining which FSMA sections and or regulations apply to our facility and or business. Listed on this slide are the main sections of the FSMA outside of the new regulations that can and may impact how a facility develops or should consider when re-evaluating their programs. Understanding how FSMA enhanced these requirements or added new regulatory powers to the FDA can allow you to account for these into your programs.</a:t>
            </a:r>
          </a:p>
          <a:p>
            <a:endParaRPr lang="en-US" dirty="0"/>
          </a:p>
          <a:p>
            <a:r>
              <a:rPr lang="en-US" dirty="0"/>
              <a:t>Discuss each one and ask how these items was considered in current programs. Additionally to start the discussion you may need to pose some situations experienced in the field.</a:t>
            </a:r>
          </a:p>
        </p:txBody>
      </p:sp>
      <p:sp>
        <p:nvSpPr>
          <p:cNvPr id="4" name="Slide Number Placeholder 3"/>
          <p:cNvSpPr>
            <a:spLocks noGrp="1"/>
          </p:cNvSpPr>
          <p:nvPr>
            <p:ph type="sldNum" sz="quarter" idx="5"/>
          </p:nvPr>
        </p:nvSpPr>
        <p:spPr/>
        <p:txBody>
          <a:bodyPr/>
          <a:lstStyle/>
          <a:p>
            <a:fld id="{AC2153AF-E937-4F53-848E-F38377DF0866}" type="slidenum">
              <a:rPr lang="en-US" smtClean="0"/>
              <a:t>14</a:t>
            </a:fld>
            <a:endParaRPr lang="en-US" dirty="0"/>
          </a:p>
        </p:txBody>
      </p:sp>
    </p:spTree>
    <p:extLst>
      <p:ext uri="{BB962C8B-B14F-4D97-AF65-F5344CB8AC3E}">
        <p14:creationId xmlns:p14="http://schemas.microsoft.com/office/powerpoint/2010/main" val="763169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a:t>
            </a:r>
            <a:r>
              <a:rPr lang="en-US" baseline="30000" dirty="0"/>
              <a:t>st</a:t>
            </a:r>
            <a:r>
              <a:rPr lang="en-US" dirty="0"/>
              <a:t> step in taking a wholistic approach to either developing a FSMA program or re-evaluating one is determining which FSMA sections and or regulations apply to our facility and or business. Listed on the slide are the 7 key regulatory programs developed by the FDA from various sections within the FSMA. Compliance with these 7 regulatory programs will depend on several factors, such as the products produced, location of suppliers, and others. Within determining compliance once a regulatory requirement is identified, you then need to determine when is this program required to be implemented.</a:t>
            </a:r>
          </a:p>
          <a:p>
            <a:endParaRPr lang="en-US" dirty="0"/>
          </a:p>
          <a:p>
            <a:r>
              <a:rPr lang="en-US" dirty="0"/>
              <a:t>Ask questions on if facilities need to comply these programs. How did the prepare to comply with the requirements. Did the combine or take an individual program approach.</a:t>
            </a:r>
          </a:p>
        </p:txBody>
      </p:sp>
      <p:sp>
        <p:nvSpPr>
          <p:cNvPr id="4" name="Slide Number Placeholder 3"/>
          <p:cNvSpPr>
            <a:spLocks noGrp="1"/>
          </p:cNvSpPr>
          <p:nvPr>
            <p:ph type="sldNum" sz="quarter" idx="5"/>
          </p:nvPr>
        </p:nvSpPr>
        <p:spPr/>
        <p:txBody>
          <a:bodyPr/>
          <a:lstStyle/>
          <a:p>
            <a:fld id="{AC2153AF-E937-4F53-848E-F38377DF0866}" type="slidenum">
              <a:rPr lang="en-US" smtClean="0"/>
              <a:t>15</a:t>
            </a:fld>
            <a:endParaRPr lang="en-US" dirty="0"/>
          </a:p>
        </p:txBody>
      </p:sp>
    </p:spTree>
    <p:extLst>
      <p:ext uri="{BB962C8B-B14F-4D97-AF65-F5344CB8AC3E}">
        <p14:creationId xmlns:p14="http://schemas.microsoft.com/office/powerpoint/2010/main" val="3386533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 you have determined what sections of FSMA applies to your facility or company the next step should be is to understand what those sections requirements are and how they apply to your facility. This will require training and education for those staff members that will develop or re-evaluate your programs. It will also require collaboration. This will include team members such as Food safety or Food Defense team members. It may also included elements from the business or corporate level. Ensure that the team or responsible individual has the latest regulations and or guidance documents of those sections that apply to your facility.</a:t>
            </a:r>
          </a:p>
          <a:p>
            <a:endParaRPr lang="en-US" dirty="0"/>
          </a:p>
          <a:p>
            <a:endParaRPr lang="en-US" dirty="0"/>
          </a:p>
          <a:p>
            <a:r>
              <a:rPr lang="en-US" dirty="0"/>
              <a:t>If you already have these programs established and you are conducting a re-analysis these things will still apply. New guidance from FDA on regulations may require some adjustments to our programs. The personnel involved in developing our original program may have moved on so training of new personnel on the requirements may be required. With those new potential changes it may be necessary to review current programs and make small adjustments. So time and resources may be required as well.</a:t>
            </a:r>
          </a:p>
        </p:txBody>
      </p:sp>
      <p:sp>
        <p:nvSpPr>
          <p:cNvPr id="4" name="Slide Number Placeholder 3"/>
          <p:cNvSpPr>
            <a:spLocks noGrp="1"/>
          </p:cNvSpPr>
          <p:nvPr>
            <p:ph type="sldNum" sz="quarter" idx="5"/>
          </p:nvPr>
        </p:nvSpPr>
        <p:spPr/>
        <p:txBody>
          <a:bodyPr/>
          <a:lstStyle/>
          <a:p>
            <a:fld id="{AC2153AF-E937-4F53-848E-F38377DF0866}" type="slidenum">
              <a:rPr lang="en-US" smtClean="0"/>
              <a:t>16</a:t>
            </a:fld>
            <a:endParaRPr lang="en-US" dirty="0"/>
          </a:p>
        </p:txBody>
      </p:sp>
    </p:spTree>
    <p:extLst>
      <p:ext uri="{BB962C8B-B14F-4D97-AF65-F5344CB8AC3E}">
        <p14:creationId xmlns:p14="http://schemas.microsoft.com/office/powerpoint/2010/main" val="2532597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you should evaluate your current programs and or policies that are already in place for your facility. Reviewing these prerequisite programs and keeping in minds the regulatory requirements or FDA’s new regulatory powers can assist in updating these programs prior to developing or reviewing the hazard analysis, vulnerability assessments that are required from most of the regulations. This will take time and require resources so planning for these things can assist this process. </a:t>
            </a:r>
          </a:p>
          <a:p>
            <a:endParaRPr lang="en-US" dirty="0"/>
          </a:p>
          <a:p>
            <a:r>
              <a:rPr lang="en-US" dirty="0"/>
              <a:t>If you already have these programs established and you are conducting a re-analysis these things will still apply. New guidance from FDA on regulations may require some adjustments to our programs. The personnel involved in developing our original program may have moved on so training of new personnel on the requirements may be required. With those new potential changes it may be necessary to review current programs and make small adjustments. So time and resources may be required as well.</a:t>
            </a:r>
          </a:p>
        </p:txBody>
      </p:sp>
      <p:sp>
        <p:nvSpPr>
          <p:cNvPr id="4" name="Slide Number Placeholder 3"/>
          <p:cNvSpPr>
            <a:spLocks noGrp="1"/>
          </p:cNvSpPr>
          <p:nvPr>
            <p:ph type="sldNum" sz="quarter" idx="5"/>
          </p:nvPr>
        </p:nvSpPr>
        <p:spPr/>
        <p:txBody>
          <a:bodyPr/>
          <a:lstStyle/>
          <a:p>
            <a:fld id="{AC2153AF-E937-4F53-848E-F38377DF0866}" type="slidenum">
              <a:rPr lang="en-US" smtClean="0"/>
              <a:t>17</a:t>
            </a:fld>
            <a:endParaRPr lang="en-US" dirty="0"/>
          </a:p>
        </p:txBody>
      </p:sp>
    </p:spTree>
    <p:extLst>
      <p:ext uri="{BB962C8B-B14F-4D97-AF65-F5344CB8AC3E}">
        <p14:creationId xmlns:p14="http://schemas.microsoft.com/office/powerpoint/2010/main" val="864061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Like we mentioned earlier, All FSMA regulations are based off prevention. So most of the FSMA driven regulations require an assessment. If conducted the right way some of the assessments can be combined and still cover the requirements. Where others you may want to keep separate. For example Preventive Controls for human and or Animal food require a hazard analysis, Evaluating based on Likelihood vs Severity and considering B,C,P, R and EMA (Food Fraud with a Food Safety issue) For Sanitary Transport an assessment for transporting safe food is required depending on the product. This could be captured in the food safety hazard analysis. If you are the direct importer and are obtaining products from outside the U.S. an assessment of the ingredient and supplier is required, this could be combined and captured within the hazard analysis.</a:t>
            </a:r>
          </a:p>
          <a:p>
            <a:endParaRPr lang="en-US" dirty="0"/>
          </a:p>
          <a:p>
            <a:r>
              <a:rPr lang="en-US" dirty="0"/>
              <a:t>If you are re-</a:t>
            </a:r>
            <a:r>
              <a:rPr lang="en-US" dirty="0" err="1"/>
              <a:t>analizing</a:t>
            </a:r>
            <a:r>
              <a:rPr lang="en-US" dirty="0"/>
              <a:t> these assessments you need to understand the requirements and need to ensure they are accurate. Questions to consider include, have we included a new product? Process? Any Significant Changes? And if needed make adjustments or re-assess these new things and include them in the current program.</a:t>
            </a:r>
          </a:p>
          <a:p>
            <a:endParaRPr lang="en-US" dirty="0"/>
          </a:p>
          <a:p>
            <a:r>
              <a:rPr lang="en-US" dirty="0"/>
              <a:t>However, it is not recommended to combine Intentional Adulteration. This assessment is different, has different requirements, and may not be something you want to share with outsiders.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C2153AF-E937-4F53-848E-F38377DF0866}" type="slidenum">
              <a:rPr lang="en-US" smtClean="0"/>
              <a:t>18</a:t>
            </a:fld>
            <a:endParaRPr lang="en-US" dirty="0"/>
          </a:p>
        </p:txBody>
      </p:sp>
    </p:spTree>
    <p:extLst>
      <p:ext uri="{BB962C8B-B14F-4D97-AF65-F5344CB8AC3E}">
        <p14:creationId xmlns:p14="http://schemas.microsoft.com/office/powerpoint/2010/main" val="1868462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 the assessment or assessments are completed and you have identified those significant hazards, or vulnerabilities you need to implements controls to reduce or eliminate those significant issues. In most cases controls established is based on your facility and products produced. There is no defined requirements for what controls are required to look like. However, within the procedure it needs to justify how this control will reduce or eliminate the issue identified.  Depending on the regulation there are specific requirements for how management components are reviewed and documented. In general management components include Monitoring, corrective actions, and verification. Some require validation.</a:t>
            </a:r>
          </a:p>
          <a:p>
            <a:endParaRPr lang="en-US" dirty="0"/>
          </a:p>
          <a:p>
            <a:r>
              <a:rPr lang="en-US" dirty="0"/>
              <a:t>If re-analyzing your plan the same above will apply. Does our controls meet regulatory requirements? Have we justified all our decisions? Are we able to follow our plan?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C2153AF-E937-4F53-848E-F38377DF0866}" type="slidenum">
              <a:rPr lang="en-US" smtClean="0"/>
              <a:t>19</a:t>
            </a:fld>
            <a:endParaRPr lang="en-US" dirty="0"/>
          </a:p>
        </p:txBody>
      </p:sp>
    </p:spTree>
    <p:extLst>
      <p:ext uri="{BB962C8B-B14F-4D97-AF65-F5344CB8AC3E}">
        <p14:creationId xmlns:p14="http://schemas.microsoft.com/office/powerpoint/2010/main" val="3224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I begin, I’d like to offer a brief introduction to AIB International for those who may be unfamiliar.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For 100 years, AIB International has been committed to partnering with our clients to ensure the </a:t>
            </a:r>
            <a:r>
              <a:rPr lang="en-US" u="sng" dirty="0"/>
              <a:t>enjoyment of safe, high-quality food everywhere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Through customized Training, Inspections &amp; Consulting, Regulatory and Certification services, our global team of food safety and quality professionals in 120 countries helps our customers address virtually every link in their supply chains.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That’s because we believe </a:t>
            </a:r>
            <a:r>
              <a:rPr lang="en-US" u="sng" dirty="0"/>
              <a:t>everyone</a:t>
            </a:r>
            <a:r>
              <a:rPr lang="en-US" dirty="0"/>
              <a:t> deserves safe, high-quality food, so we are proud to celebrate our 100</a:t>
            </a:r>
            <a:r>
              <a:rPr lang="en-US" baseline="30000" dirty="0"/>
              <a:t>th</a:t>
            </a:r>
            <a:r>
              <a:rPr lang="en-US" dirty="0"/>
              <a:t> anniversary here at IBIE by continuing to share our insights and expertise with the industry. </a:t>
            </a:r>
          </a:p>
          <a:p>
            <a:endParaRPr lang="en-US" dirty="0"/>
          </a:p>
        </p:txBody>
      </p:sp>
      <p:sp>
        <p:nvSpPr>
          <p:cNvPr id="4" name="Slide Number Placeholder 3"/>
          <p:cNvSpPr>
            <a:spLocks noGrp="1"/>
          </p:cNvSpPr>
          <p:nvPr>
            <p:ph type="sldNum" sz="quarter" idx="5"/>
          </p:nvPr>
        </p:nvSpPr>
        <p:spPr/>
        <p:txBody>
          <a:bodyPr/>
          <a:lstStyle/>
          <a:p>
            <a:fld id="{AC2153AF-E937-4F53-848E-F38377DF0866}" type="slidenum">
              <a:rPr lang="en-US" smtClean="0"/>
              <a:t>2</a:t>
            </a:fld>
            <a:endParaRPr lang="en-US" dirty="0"/>
          </a:p>
        </p:txBody>
      </p:sp>
    </p:spTree>
    <p:extLst>
      <p:ext uri="{BB962C8B-B14F-4D97-AF65-F5344CB8AC3E}">
        <p14:creationId xmlns:p14="http://schemas.microsoft.com/office/powerpoint/2010/main" val="4041065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are re-analyzing your plans and or programs you need to understand the minimum requirements for when re-analysis is required. For most programs this is every three years. Again this is the minimum. There may be times when you are required to re-</a:t>
            </a:r>
            <a:r>
              <a:rPr lang="en-US" dirty="0" err="1"/>
              <a:t>analize</a:t>
            </a:r>
            <a:r>
              <a:rPr lang="en-US" dirty="0"/>
              <a:t> more frequently. Such as when a significant change occurs in your facility. This could be a new product, supplier, raw material. It also could be new equipment or construction work that could create food safety issues. You are also required to re-</a:t>
            </a:r>
            <a:r>
              <a:rPr lang="en-US" dirty="0" err="1"/>
              <a:t>analize</a:t>
            </a:r>
            <a:r>
              <a:rPr lang="en-US" dirty="0"/>
              <a:t> when you have corrective actions. This would only require a re-analysis of that preventive control or mitigation strategy.</a:t>
            </a:r>
          </a:p>
          <a:p>
            <a:endParaRPr lang="en-US" dirty="0"/>
          </a:p>
          <a:p>
            <a:r>
              <a:rPr lang="en-US" dirty="0"/>
              <a:t>It is suggested to document your reviews. This way you can demonstrate this occurs when required. Developing a written procedure and who needs to be involved could assist in ensuring this process is followed. </a:t>
            </a:r>
          </a:p>
          <a:p>
            <a:endParaRPr lang="en-US" dirty="0"/>
          </a:p>
          <a:p>
            <a:r>
              <a:rPr lang="en-US" dirty="0"/>
              <a:t>When changes are made the plan needs to be re-signed and dated by the Sr. person in the facility.</a:t>
            </a:r>
          </a:p>
        </p:txBody>
      </p:sp>
      <p:sp>
        <p:nvSpPr>
          <p:cNvPr id="4" name="Slide Number Placeholder 3"/>
          <p:cNvSpPr>
            <a:spLocks noGrp="1"/>
          </p:cNvSpPr>
          <p:nvPr>
            <p:ph type="sldNum" sz="quarter" idx="5"/>
          </p:nvPr>
        </p:nvSpPr>
        <p:spPr/>
        <p:txBody>
          <a:bodyPr/>
          <a:lstStyle/>
          <a:p>
            <a:fld id="{AC2153AF-E937-4F53-848E-F38377DF0866}" type="slidenum">
              <a:rPr lang="en-US" smtClean="0"/>
              <a:t>20</a:t>
            </a:fld>
            <a:endParaRPr lang="en-US" dirty="0"/>
          </a:p>
        </p:txBody>
      </p:sp>
    </p:spTree>
    <p:extLst>
      <p:ext uri="{BB962C8B-B14F-4D97-AF65-F5344CB8AC3E}">
        <p14:creationId xmlns:p14="http://schemas.microsoft.com/office/powerpoint/2010/main" val="1339356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regulation does require review of your plan when things change or controls are not maintained. Currently, how do you do this?</a:t>
            </a:r>
          </a:p>
          <a:p>
            <a:r>
              <a:rPr lang="en-US" dirty="0"/>
              <a:t>It is suggested to document your reviews. This way you can demonstrate this occurs when required. Developing a written procedure and who needs to be involved could assist in ensuring this process is followed. </a:t>
            </a:r>
          </a:p>
          <a:p>
            <a:endParaRPr lang="en-US" dirty="0"/>
          </a:p>
          <a:p>
            <a:r>
              <a:rPr lang="en-US" dirty="0"/>
              <a:t>When changes are made the plan needs to be re-signed and dated by the Sr. person in the facility. Plans need to be maintained for two years after they are discontinued.</a:t>
            </a:r>
          </a:p>
        </p:txBody>
      </p:sp>
      <p:sp>
        <p:nvSpPr>
          <p:cNvPr id="4" name="Slide Number Placeholder 3"/>
          <p:cNvSpPr>
            <a:spLocks noGrp="1"/>
          </p:cNvSpPr>
          <p:nvPr>
            <p:ph type="sldNum" sz="quarter" idx="5"/>
          </p:nvPr>
        </p:nvSpPr>
        <p:spPr/>
        <p:txBody>
          <a:bodyPr/>
          <a:lstStyle/>
          <a:p>
            <a:fld id="{AC2153AF-E937-4F53-848E-F38377DF0866}" type="slidenum">
              <a:rPr lang="en-US" smtClean="0"/>
              <a:t>21</a:t>
            </a:fld>
            <a:endParaRPr lang="en-US" dirty="0"/>
          </a:p>
        </p:txBody>
      </p:sp>
    </p:spTree>
    <p:extLst>
      <p:ext uri="{BB962C8B-B14F-4D97-AF65-F5344CB8AC3E}">
        <p14:creationId xmlns:p14="http://schemas.microsoft.com/office/powerpoint/2010/main" val="3665253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153AF-E937-4F53-848E-F38377DF0866}" type="slidenum">
              <a:rPr lang="en-US" smtClean="0"/>
              <a:t>22</a:t>
            </a:fld>
            <a:endParaRPr lang="en-US" dirty="0"/>
          </a:p>
        </p:txBody>
      </p:sp>
    </p:spTree>
    <p:extLst>
      <p:ext uri="{BB962C8B-B14F-4D97-AF65-F5344CB8AC3E}">
        <p14:creationId xmlns:p14="http://schemas.microsoft.com/office/powerpoint/2010/main" val="1594325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Combining GFSI and FDA can occur. However, understanding they have drastic differences is important when building your programs. </a:t>
            </a:r>
          </a:p>
          <a:p>
            <a:endParaRPr lang="en-US" dirty="0"/>
          </a:p>
          <a:p>
            <a:r>
              <a:rPr lang="en-US" dirty="0"/>
              <a:t>GFSI requires HACCP and all the steps that go with it. FDA requires a Food Safety Plan that goes beyond what HACCP requires. Additionally HACCP requires some elements that the food safety plan recommends but is not required like flow diagrams and product descriptions.</a:t>
            </a:r>
          </a:p>
          <a:p>
            <a:endParaRPr lang="en-US" dirty="0"/>
          </a:p>
          <a:p>
            <a:r>
              <a:rPr lang="en-US" dirty="0"/>
              <a:t>Food Fraud is very simple under the FDA requirements you only need to assess food fraud with a food safety issue from a known historical view. GFSI requires an in depth review and assessment for all types of food fraud to include fraud of your own products.</a:t>
            </a:r>
          </a:p>
          <a:p>
            <a:endParaRPr lang="en-US" dirty="0"/>
          </a:p>
          <a:p>
            <a:r>
              <a:rPr lang="en-US" dirty="0"/>
              <a:t>Food Defense under GFSI is basic and general. You just need to conduct an assessment (no specific requirements) and if significant vulnerabilities are identified develop a mitigation strategy plan. FDA has some very specific requirements in what has to be captured in a vulnerability assessment as well as mitigation strategies and the management components that goes with them.</a:t>
            </a:r>
          </a:p>
          <a:p>
            <a:endParaRPr lang="en-US" dirty="0"/>
          </a:p>
          <a:p>
            <a:r>
              <a:rPr lang="en-US" i="1" dirty="0"/>
              <a:t>Instructor can highlight the differences.</a:t>
            </a:r>
          </a:p>
        </p:txBody>
      </p:sp>
      <p:sp>
        <p:nvSpPr>
          <p:cNvPr id="4" name="Slide Number Placeholder 3"/>
          <p:cNvSpPr>
            <a:spLocks noGrp="1"/>
          </p:cNvSpPr>
          <p:nvPr>
            <p:ph type="sldNum" sz="quarter" idx="5"/>
          </p:nvPr>
        </p:nvSpPr>
        <p:spPr/>
        <p:txBody>
          <a:bodyPr/>
          <a:lstStyle/>
          <a:p>
            <a:fld id="{AC2153AF-E937-4F53-848E-F38377DF0866}" type="slidenum">
              <a:rPr lang="en-US" smtClean="0"/>
              <a:t>25</a:t>
            </a:fld>
            <a:endParaRPr lang="en-US" dirty="0"/>
          </a:p>
        </p:txBody>
      </p:sp>
    </p:spTree>
    <p:extLst>
      <p:ext uri="{BB962C8B-B14F-4D97-AF65-F5344CB8AC3E}">
        <p14:creationId xmlns:p14="http://schemas.microsoft.com/office/powerpoint/2010/main" val="2709926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GFSI uses basic supplier requirements. But if hazards are only able to be controlled by the supplier FDA has some specific program requirements that need to be met. This also applies to the Sanitary transport regulation.</a:t>
            </a:r>
          </a:p>
          <a:p>
            <a:endParaRPr lang="en-US" dirty="0"/>
          </a:p>
          <a:p>
            <a:r>
              <a:rPr lang="en-US" dirty="0"/>
              <a:t>Instructor can highlight the differences.</a:t>
            </a:r>
          </a:p>
        </p:txBody>
      </p:sp>
      <p:sp>
        <p:nvSpPr>
          <p:cNvPr id="4" name="Slide Number Placeholder 3"/>
          <p:cNvSpPr>
            <a:spLocks noGrp="1"/>
          </p:cNvSpPr>
          <p:nvPr>
            <p:ph type="sldNum" sz="quarter" idx="5"/>
          </p:nvPr>
        </p:nvSpPr>
        <p:spPr/>
        <p:txBody>
          <a:bodyPr/>
          <a:lstStyle/>
          <a:p>
            <a:fld id="{AC2153AF-E937-4F53-848E-F38377DF0866}" type="slidenum">
              <a:rPr lang="en-US" smtClean="0"/>
              <a:t>26</a:t>
            </a:fld>
            <a:endParaRPr lang="en-US" dirty="0"/>
          </a:p>
        </p:txBody>
      </p:sp>
    </p:spTree>
    <p:extLst>
      <p:ext uri="{BB962C8B-B14F-4D97-AF65-F5344CB8AC3E}">
        <p14:creationId xmlns:p14="http://schemas.microsoft.com/office/powerpoint/2010/main" val="3063853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153AF-E937-4F53-848E-F38377DF0866}" type="slidenum">
              <a:rPr lang="en-US" smtClean="0"/>
              <a:t>27</a:t>
            </a:fld>
            <a:endParaRPr lang="en-US" dirty="0"/>
          </a:p>
        </p:txBody>
      </p:sp>
    </p:spTree>
    <p:extLst>
      <p:ext uri="{BB962C8B-B14F-4D97-AF65-F5344CB8AC3E}">
        <p14:creationId xmlns:p14="http://schemas.microsoft.com/office/powerpoint/2010/main" val="3761433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153AF-E937-4F53-848E-F38377DF0866}" type="slidenum">
              <a:rPr lang="en-US" smtClean="0"/>
              <a:t>28</a:t>
            </a:fld>
            <a:endParaRPr lang="en-US" dirty="0"/>
          </a:p>
        </p:txBody>
      </p:sp>
    </p:spTree>
    <p:extLst>
      <p:ext uri="{BB962C8B-B14F-4D97-AF65-F5344CB8AC3E}">
        <p14:creationId xmlns:p14="http://schemas.microsoft.com/office/powerpoint/2010/main" val="333344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153AF-E937-4F53-848E-F38377DF0866}" type="slidenum">
              <a:rPr lang="en-US" smtClean="0"/>
              <a:t>3</a:t>
            </a:fld>
            <a:endParaRPr lang="en-US" dirty="0"/>
          </a:p>
        </p:txBody>
      </p:sp>
    </p:spTree>
    <p:extLst>
      <p:ext uri="{BB962C8B-B14F-4D97-AF65-F5344CB8AC3E}">
        <p14:creationId xmlns:p14="http://schemas.microsoft.com/office/powerpoint/2010/main" val="67901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Please add a similar picture for Congress.</a:t>
            </a:r>
          </a:p>
        </p:txBody>
      </p:sp>
      <p:sp>
        <p:nvSpPr>
          <p:cNvPr id="4" name="Slide Number Placeholder 3"/>
          <p:cNvSpPr>
            <a:spLocks noGrp="1"/>
          </p:cNvSpPr>
          <p:nvPr>
            <p:ph type="sldNum" sz="quarter" idx="5"/>
          </p:nvPr>
        </p:nvSpPr>
        <p:spPr/>
        <p:txBody>
          <a:bodyPr/>
          <a:lstStyle/>
          <a:p>
            <a:fld id="{AC2153AF-E937-4F53-848E-F38377DF0866}" type="slidenum">
              <a:rPr lang="en-US" smtClean="0"/>
              <a:t>4</a:t>
            </a:fld>
            <a:endParaRPr lang="en-US" dirty="0"/>
          </a:p>
        </p:txBody>
      </p:sp>
    </p:spTree>
    <p:extLst>
      <p:ext uri="{BB962C8B-B14F-4D97-AF65-F5344CB8AC3E}">
        <p14:creationId xmlns:p14="http://schemas.microsoft.com/office/powerpoint/2010/main" val="299910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Just allude to these, since they will be covered in the next section.</a:t>
            </a:r>
          </a:p>
          <a:p>
            <a:endParaRPr lang="en-US" dirty="0"/>
          </a:p>
          <a:p>
            <a:r>
              <a:rPr lang="en-US" dirty="0"/>
              <a:t>FSMA was signed into law by President Obama on January 4, 2011</a:t>
            </a:r>
          </a:p>
          <a:p>
            <a:r>
              <a:rPr lang="en-US" dirty="0"/>
              <a:t>• At that time all sections of the Act became law and were considered enforceable </a:t>
            </a:r>
          </a:p>
          <a:p>
            <a:r>
              <a:rPr lang="en-US" dirty="0"/>
              <a:t>o Some sections did not require any further regulation and were readily understood and enforced </a:t>
            </a:r>
          </a:p>
          <a:p>
            <a:r>
              <a:rPr lang="en-US" dirty="0"/>
              <a:t>Increase the number of annual inspections</a:t>
            </a:r>
          </a:p>
          <a:p>
            <a:r>
              <a:rPr lang="en-US" dirty="0"/>
              <a:t>Record access</a:t>
            </a:r>
          </a:p>
          <a:p>
            <a:r>
              <a:rPr lang="en-US" dirty="0"/>
              <a:t>Suspension of registration</a:t>
            </a:r>
          </a:p>
          <a:p>
            <a:r>
              <a:rPr lang="en-US" dirty="0"/>
              <a:t>Carry out recalls</a:t>
            </a:r>
          </a:p>
          <a:p>
            <a:r>
              <a:rPr lang="en-US" dirty="0"/>
              <a:t>Bi-annual plant registration</a:t>
            </a:r>
          </a:p>
          <a:p>
            <a:r>
              <a:rPr lang="en-US" dirty="0"/>
              <a:t>Import notification</a:t>
            </a:r>
          </a:p>
          <a:p>
            <a:r>
              <a:rPr lang="en-US" dirty="0"/>
              <a:t>Administrative detention</a:t>
            </a:r>
          </a:p>
          <a:p>
            <a:r>
              <a:rPr lang="en-US" dirty="0"/>
              <a:t>Reportable Foods Registry</a:t>
            </a:r>
          </a:p>
          <a:p>
            <a:r>
              <a:rPr lang="en-US" dirty="0"/>
              <a:t>o Some sections, while currently enforceable as written, are subject to further rulemaking in which additional, more prescriptive requirements will be added</a:t>
            </a:r>
          </a:p>
          <a:p>
            <a:endParaRPr lang="en-US" dirty="0"/>
          </a:p>
          <a:p>
            <a:r>
              <a:rPr lang="en-US" dirty="0"/>
              <a:t>The sections that require rules are:</a:t>
            </a:r>
          </a:p>
          <a:p>
            <a:endParaRPr lang="en-US" dirty="0"/>
          </a:p>
          <a:p>
            <a:r>
              <a:rPr lang="en-US" dirty="0"/>
              <a:t>Section 103 – Hazard Analysis and Risk-Based Preventive Controls for Human and Animal Foods </a:t>
            </a:r>
          </a:p>
          <a:p>
            <a:r>
              <a:rPr lang="en-US" dirty="0"/>
              <a:t>• Proposed rules published January, July, and December 2013 </a:t>
            </a:r>
          </a:p>
          <a:p>
            <a:r>
              <a:rPr lang="en-US" dirty="0"/>
              <a:t>• Supplemental rule published September 2014</a:t>
            </a:r>
          </a:p>
          <a:p>
            <a:endParaRPr lang="en-US" dirty="0"/>
          </a:p>
          <a:p>
            <a:r>
              <a:rPr lang="en-US" dirty="0"/>
              <a:t>Section 105 – Standards for Produce Safety </a:t>
            </a:r>
          </a:p>
          <a:p>
            <a:r>
              <a:rPr lang="en-US" dirty="0"/>
              <a:t>• Proposed rule published January 2013 </a:t>
            </a:r>
          </a:p>
          <a:p>
            <a:r>
              <a:rPr lang="en-US" dirty="0"/>
              <a:t>• Supplemental rule published September 2014</a:t>
            </a:r>
          </a:p>
          <a:p>
            <a:endParaRPr lang="en-US" dirty="0"/>
          </a:p>
          <a:p>
            <a:r>
              <a:rPr lang="en-US" dirty="0"/>
              <a:t>Section 111 – Sanitary Transport of Food </a:t>
            </a:r>
          </a:p>
          <a:p>
            <a:r>
              <a:rPr lang="en-US" dirty="0"/>
              <a:t>• Proposed rule published January 2014</a:t>
            </a:r>
          </a:p>
          <a:p>
            <a:endParaRPr lang="en-US" dirty="0"/>
          </a:p>
          <a:p>
            <a:r>
              <a:rPr lang="en-US" dirty="0"/>
              <a:t>Section 301 – Foreign Supplier Verification Program </a:t>
            </a:r>
          </a:p>
          <a:p>
            <a:r>
              <a:rPr lang="en-US" dirty="0"/>
              <a:t>• Proposed rule published July 2013 </a:t>
            </a:r>
          </a:p>
          <a:p>
            <a:r>
              <a:rPr lang="en-US" dirty="0"/>
              <a:t>• Supplemental rule published September 2014</a:t>
            </a:r>
          </a:p>
          <a:p>
            <a:endParaRPr lang="en-US" dirty="0"/>
          </a:p>
          <a:p>
            <a:r>
              <a:rPr lang="en-US" dirty="0"/>
              <a:t>Section 302 – Voluntary Qualified Importer Program</a:t>
            </a:r>
          </a:p>
          <a:p>
            <a:r>
              <a:rPr lang="en-US" dirty="0"/>
              <a:t>Section 303 – Authority to Require Import Certifications for Food</a:t>
            </a:r>
          </a:p>
          <a:p>
            <a:r>
              <a:rPr lang="en-US" dirty="0"/>
              <a:t>Section 307 – Accreditation of Third-Party Auditors </a:t>
            </a:r>
          </a:p>
          <a:p>
            <a:r>
              <a:rPr lang="en-US" dirty="0"/>
              <a:t>• Proposed rule published July 2013 </a:t>
            </a:r>
          </a:p>
          <a:p>
            <a:endParaRPr lang="en-US" dirty="0"/>
          </a:p>
          <a:p>
            <a:r>
              <a:rPr lang="en-US" dirty="0"/>
              <a:t>Proposed as well as supplemental rules represent the FDA’s current thinking on an issue and are not law nor regulation until final publication in the Federal Register</a:t>
            </a:r>
          </a:p>
          <a:p>
            <a:endParaRPr lang="en-US" dirty="0"/>
          </a:p>
        </p:txBody>
      </p:sp>
      <p:sp>
        <p:nvSpPr>
          <p:cNvPr id="4" name="Slide Number Placeholder 3"/>
          <p:cNvSpPr>
            <a:spLocks noGrp="1"/>
          </p:cNvSpPr>
          <p:nvPr>
            <p:ph type="sldNum" sz="quarter" idx="5"/>
          </p:nvPr>
        </p:nvSpPr>
        <p:spPr/>
        <p:txBody>
          <a:bodyPr/>
          <a:lstStyle/>
          <a:p>
            <a:fld id="{AC2153AF-E937-4F53-848E-F38377DF0866}" type="slidenum">
              <a:rPr lang="en-US" smtClean="0"/>
              <a:t>5</a:t>
            </a:fld>
            <a:endParaRPr lang="en-US" dirty="0"/>
          </a:p>
        </p:txBody>
      </p:sp>
    </p:spTree>
    <p:extLst>
      <p:ext uri="{BB962C8B-B14F-4D97-AF65-F5344CB8AC3E}">
        <p14:creationId xmlns:p14="http://schemas.microsoft.com/office/powerpoint/2010/main" val="3968591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are the main foundational regulations generated from FSMA.</a:t>
            </a:r>
          </a:p>
          <a:p>
            <a:r>
              <a:rPr lang="en-US" dirty="0"/>
              <a:t>FSMA is a large law</a:t>
            </a:r>
          </a:p>
        </p:txBody>
      </p:sp>
      <p:sp>
        <p:nvSpPr>
          <p:cNvPr id="4" name="Slide Number Placeholder 3"/>
          <p:cNvSpPr>
            <a:spLocks noGrp="1"/>
          </p:cNvSpPr>
          <p:nvPr>
            <p:ph type="sldNum" sz="quarter" idx="5"/>
          </p:nvPr>
        </p:nvSpPr>
        <p:spPr/>
        <p:txBody>
          <a:bodyPr/>
          <a:lstStyle/>
          <a:p>
            <a:fld id="{AC2153AF-E937-4F53-848E-F38377DF0866}" type="slidenum">
              <a:rPr lang="en-US" smtClean="0"/>
              <a:t>6</a:t>
            </a:fld>
            <a:endParaRPr lang="en-US" dirty="0"/>
          </a:p>
        </p:txBody>
      </p:sp>
    </p:spTree>
    <p:extLst>
      <p:ext uri="{BB962C8B-B14F-4D97-AF65-F5344CB8AC3E}">
        <p14:creationId xmlns:p14="http://schemas.microsoft.com/office/powerpoint/2010/main" val="175910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are the main foundational regulations generated from FSMA.</a:t>
            </a:r>
          </a:p>
          <a:p>
            <a:r>
              <a:rPr lang="en-US" dirty="0"/>
              <a:t>FSMA is a large law</a:t>
            </a:r>
          </a:p>
        </p:txBody>
      </p:sp>
      <p:sp>
        <p:nvSpPr>
          <p:cNvPr id="4" name="Slide Number Placeholder 3"/>
          <p:cNvSpPr>
            <a:spLocks noGrp="1"/>
          </p:cNvSpPr>
          <p:nvPr>
            <p:ph type="sldNum" sz="quarter" idx="5"/>
          </p:nvPr>
        </p:nvSpPr>
        <p:spPr/>
        <p:txBody>
          <a:bodyPr/>
          <a:lstStyle/>
          <a:p>
            <a:fld id="{AC2153AF-E937-4F53-848E-F38377DF0866}" type="slidenum">
              <a:rPr lang="en-US" smtClean="0"/>
              <a:t>7</a:t>
            </a:fld>
            <a:endParaRPr lang="en-US" dirty="0"/>
          </a:p>
        </p:txBody>
      </p:sp>
    </p:spTree>
    <p:extLst>
      <p:ext uri="{BB962C8B-B14F-4D97-AF65-F5344CB8AC3E}">
        <p14:creationId xmlns:p14="http://schemas.microsoft.com/office/powerpoint/2010/main" val="299844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Significance of foodborne illness from a statistical perspective:</a:t>
            </a:r>
          </a:p>
          <a:p>
            <a:endParaRPr lang="en-US" dirty="0"/>
          </a:p>
          <a:p>
            <a:r>
              <a:rPr lang="en-US" dirty="0"/>
              <a:t>Slides 3-8: Foodborne illness statistics</a:t>
            </a:r>
          </a:p>
          <a:p>
            <a:endParaRPr lang="en-US" dirty="0"/>
          </a:p>
          <a:p>
            <a:r>
              <a:rPr lang="en-US" dirty="0"/>
              <a:t>The information on slides 7-11 come from a comprehensive CDC report entitled Estimates of Foodborne Illness in the United States http://www.cdc.gov/foodborneburden/index.html# . Unfortunately, 2011 was the last time this report was updated. Thus, the specific data on these slides will not be able to be updated. Plus, given the comprehensive nature of this report- these may be the most accurate statistics available.</a:t>
            </a:r>
          </a:p>
          <a:p>
            <a:endParaRPr lang="en-US" dirty="0"/>
          </a:p>
          <a:p>
            <a:r>
              <a:rPr lang="en-US" dirty="0"/>
              <a:t>However, there was another CDC report released Trends in Foodborne Illness in the United States, 2013. http://www.cdc.gov/features/dsfoodsafetyreport/  Highlights:</a:t>
            </a:r>
          </a:p>
          <a:p>
            <a:r>
              <a:rPr lang="en-US" dirty="0"/>
              <a:t>Salmonella infections decreased by about nine percent in 2013 compared with the previous three years.</a:t>
            </a:r>
          </a:p>
          <a:p>
            <a:r>
              <a:rPr lang="en-US" dirty="0"/>
              <a:t>Rates remained the same when compared to the longer term 2006-2008 baseline period.</a:t>
            </a:r>
          </a:p>
          <a:p>
            <a:r>
              <a:rPr lang="en-US" dirty="0"/>
              <a:t>Still well above the national goal for 2020 of four cases per 100,000 people.</a:t>
            </a:r>
          </a:p>
          <a:p>
            <a:r>
              <a:rPr lang="en-US" dirty="0"/>
              <a:t>Campylobacter infections have risen 13 percent since 2006-2008.</a:t>
            </a:r>
          </a:p>
          <a:p>
            <a:r>
              <a:rPr lang="en-US" dirty="0"/>
              <a:t>Often linked to contaminated chicken.</a:t>
            </a:r>
          </a:p>
          <a:p>
            <a:r>
              <a:rPr lang="en-US" dirty="0"/>
              <a:t>Vibrio infections were at the highest level observed since active tracking began in 1996.</a:t>
            </a:r>
          </a:p>
          <a:p>
            <a:r>
              <a:rPr lang="en-US" dirty="0"/>
              <a:t>Often linked to eating raw shellfish.</a:t>
            </a:r>
          </a:p>
          <a:p>
            <a:r>
              <a:rPr lang="en-US" dirty="0"/>
              <a:t>Rates of Vibrio vulnificus, the most severe strain, have remained steady.</a:t>
            </a:r>
          </a:p>
          <a:p>
            <a:r>
              <a:rPr lang="en-US" dirty="0"/>
              <a:t>E.coli infections continue to inch up and the progress noted from previous years has stalled.</a:t>
            </a:r>
          </a:p>
          <a:p>
            <a:r>
              <a:rPr lang="en-US" dirty="0"/>
              <a:t>Still about 30 percent lower than our </a:t>
            </a:r>
            <a:r>
              <a:rPr lang="en-US" dirty="0" err="1"/>
              <a:t>FoodNet</a:t>
            </a:r>
            <a:r>
              <a:rPr lang="en-US" dirty="0"/>
              <a:t> baseline year of 1996-1998.</a:t>
            </a:r>
          </a:p>
          <a:p>
            <a:r>
              <a:rPr lang="en-US" dirty="0"/>
              <a:t>Rates of the other foodborne infections tracked have not changed since 2006-2008.</a:t>
            </a:r>
          </a:p>
          <a:p>
            <a:endParaRPr lang="en-US" dirty="0"/>
          </a:p>
        </p:txBody>
      </p:sp>
      <p:sp>
        <p:nvSpPr>
          <p:cNvPr id="4" name="Slide Number Placeholder 3"/>
          <p:cNvSpPr>
            <a:spLocks noGrp="1"/>
          </p:cNvSpPr>
          <p:nvPr>
            <p:ph type="sldNum" sz="quarter" idx="5"/>
          </p:nvPr>
        </p:nvSpPr>
        <p:spPr/>
        <p:txBody>
          <a:bodyPr/>
          <a:lstStyle/>
          <a:p>
            <a:fld id="{AC2153AF-E937-4F53-848E-F38377DF0866}" type="slidenum">
              <a:rPr lang="en-US" smtClean="0"/>
              <a:t>8</a:t>
            </a:fld>
            <a:endParaRPr lang="en-US" dirty="0"/>
          </a:p>
        </p:txBody>
      </p:sp>
    </p:spTree>
    <p:extLst>
      <p:ext uri="{BB962C8B-B14F-4D97-AF65-F5344CB8AC3E}">
        <p14:creationId xmlns:p14="http://schemas.microsoft.com/office/powerpoint/2010/main" val="1317221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Nutrient Imbalance 4%</a:t>
            </a:r>
          </a:p>
          <a:p>
            <a:r>
              <a:rPr lang="en-US" dirty="0"/>
              <a:t>Undeclared Sulfites 2.5%</a:t>
            </a:r>
          </a:p>
          <a:p>
            <a:r>
              <a:rPr lang="en-US" dirty="0"/>
              <a:t>E.coli 1%</a:t>
            </a:r>
          </a:p>
          <a:p>
            <a:r>
              <a:rPr lang="en-US" dirty="0"/>
              <a:t>Drug Contamination 1%</a:t>
            </a:r>
          </a:p>
          <a:p>
            <a:r>
              <a:rPr lang="en-US" dirty="0"/>
              <a:t>Lead .5%</a:t>
            </a:r>
          </a:p>
          <a:p>
            <a:endParaRPr lang="en-US" dirty="0"/>
          </a:p>
          <a:p>
            <a:r>
              <a:rPr lang="en-US" dirty="0"/>
              <a:t>The best resource to update this slide is the 5th Annual Reportable Foods Registry (2014) by the FDA https://www.fda.gov/media/97862/download Highlights: </a:t>
            </a:r>
          </a:p>
          <a:p>
            <a:r>
              <a:rPr lang="en-US" dirty="0"/>
              <a:t>Unlabeled allergens continue to be the leading cause of recalls and a leading cause of reportable foods for U.S. Food and Drug Administration (FDA)-regulated foods</a:t>
            </a:r>
          </a:p>
          <a:p>
            <a:endParaRPr lang="en-US" dirty="0"/>
          </a:p>
          <a:p>
            <a:endParaRPr lang="en-US" dirty="0"/>
          </a:p>
        </p:txBody>
      </p:sp>
      <p:sp>
        <p:nvSpPr>
          <p:cNvPr id="4" name="Slide Number Placeholder 3"/>
          <p:cNvSpPr>
            <a:spLocks noGrp="1"/>
          </p:cNvSpPr>
          <p:nvPr>
            <p:ph type="sldNum" sz="quarter" idx="5"/>
          </p:nvPr>
        </p:nvSpPr>
        <p:spPr/>
        <p:txBody>
          <a:bodyPr/>
          <a:lstStyle/>
          <a:p>
            <a:fld id="{AC2153AF-E937-4F53-848E-F38377DF0866}" type="slidenum">
              <a:rPr lang="en-US" smtClean="0"/>
              <a:t>9</a:t>
            </a:fld>
            <a:endParaRPr lang="en-US" dirty="0"/>
          </a:p>
        </p:txBody>
      </p:sp>
    </p:spTree>
    <p:extLst>
      <p:ext uri="{BB962C8B-B14F-4D97-AF65-F5344CB8AC3E}">
        <p14:creationId xmlns:p14="http://schemas.microsoft.com/office/powerpoint/2010/main" val="497453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52E0E37-B872-46BD-A0D7-3D5F7740609B}"/>
              </a:ext>
            </a:extLst>
          </p:cNvPr>
          <p:cNvSpPr/>
          <p:nvPr/>
        </p:nvSpPr>
        <p:spPr>
          <a:xfrm>
            <a:off x="-11612" y="398462"/>
            <a:ext cx="8414675" cy="896939"/>
          </a:xfrm>
          <a:custGeom>
            <a:avLst/>
            <a:gdLst>
              <a:gd name="connsiteX0" fmla="*/ 0 w 5808618"/>
              <a:gd name="connsiteY0" fmla="*/ 0 h 1123406"/>
              <a:gd name="connsiteX1" fmla="*/ 5808618 w 5808618"/>
              <a:gd name="connsiteY1" fmla="*/ 0 h 1123406"/>
              <a:gd name="connsiteX2" fmla="*/ 5138058 w 5808618"/>
              <a:gd name="connsiteY2" fmla="*/ 1123406 h 1123406"/>
              <a:gd name="connsiteX3" fmla="*/ 8709 w 5808618"/>
              <a:gd name="connsiteY3" fmla="*/ 1123406 h 1123406"/>
              <a:gd name="connsiteX4" fmla="*/ 0 w 5808618"/>
              <a:gd name="connsiteY4" fmla="*/ 0 h 1123406"/>
              <a:gd name="connsiteX0" fmla="*/ 0 w 5808618"/>
              <a:gd name="connsiteY0" fmla="*/ 0 h 1123406"/>
              <a:gd name="connsiteX1" fmla="*/ 5808618 w 5808618"/>
              <a:gd name="connsiteY1" fmla="*/ 0 h 1123406"/>
              <a:gd name="connsiteX2" fmla="*/ 5169589 w 5808618"/>
              <a:gd name="connsiteY2" fmla="*/ 1123406 h 1123406"/>
              <a:gd name="connsiteX3" fmla="*/ 8709 w 5808618"/>
              <a:gd name="connsiteY3" fmla="*/ 1123406 h 1123406"/>
              <a:gd name="connsiteX4" fmla="*/ 0 w 5808618"/>
              <a:gd name="connsiteY4" fmla="*/ 0 h 1123406"/>
              <a:gd name="connsiteX0" fmla="*/ 0 w 5808618"/>
              <a:gd name="connsiteY0" fmla="*/ 0 h 1123406"/>
              <a:gd name="connsiteX1" fmla="*/ 5808618 w 5808618"/>
              <a:gd name="connsiteY1" fmla="*/ 0 h 1123406"/>
              <a:gd name="connsiteX2" fmla="*/ 5222141 w 5808618"/>
              <a:gd name="connsiteY2" fmla="*/ 1110084 h 1123406"/>
              <a:gd name="connsiteX3" fmla="*/ 8709 w 5808618"/>
              <a:gd name="connsiteY3" fmla="*/ 1123406 h 1123406"/>
              <a:gd name="connsiteX4" fmla="*/ 0 w 5808618"/>
              <a:gd name="connsiteY4" fmla="*/ 0 h 1123406"/>
              <a:gd name="connsiteX0" fmla="*/ 0 w 6311006"/>
              <a:gd name="connsiteY0" fmla="*/ 13476 h 1136882"/>
              <a:gd name="connsiteX1" fmla="*/ 6311006 w 6311006"/>
              <a:gd name="connsiteY1" fmla="*/ 0 h 1136882"/>
              <a:gd name="connsiteX2" fmla="*/ 5222141 w 6311006"/>
              <a:gd name="connsiteY2" fmla="*/ 1123560 h 1136882"/>
              <a:gd name="connsiteX3" fmla="*/ 8709 w 6311006"/>
              <a:gd name="connsiteY3" fmla="*/ 1136882 h 1136882"/>
              <a:gd name="connsiteX4" fmla="*/ 0 w 6311006"/>
              <a:gd name="connsiteY4" fmla="*/ 13476 h 1136882"/>
              <a:gd name="connsiteX0" fmla="*/ 0 w 6311006"/>
              <a:gd name="connsiteY0" fmla="*/ 13476 h 1137037"/>
              <a:gd name="connsiteX1" fmla="*/ 6311006 w 6311006"/>
              <a:gd name="connsiteY1" fmla="*/ 0 h 1137037"/>
              <a:gd name="connsiteX2" fmla="*/ 5796299 w 6311006"/>
              <a:gd name="connsiteY2" fmla="*/ 1137037 h 1137037"/>
              <a:gd name="connsiteX3" fmla="*/ 8709 w 6311006"/>
              <a:gd name="connsiteY3" fmla="*/ 1136882 h 1137037"/>
              <a:gd name="connsiteX4" fmla="*/ 0 w 6311006"/>
              <a:gd name="connsiteY4" fmla="*/ 13476 h 1137037"/>
              <a:gd name="connsiteX0" fmla="*/ 0 w 6311006"/>
              <a:gd name="connsiteY0" fmla="*/ 13476 h 1136882"/>
              <a:gd name="connsiteX1" fmla="*/ 6311006 w 6311006"/>
              <a:gd name="connsiteY1" fmla="*/ 0 h 1136882"/>
              <a:gd name="connsiteX2" fmla="*/ 5868069 w 6311006"/>
              <a:gd name="connsiteY2" fmla="*/ 1123560 h 1136882"/>
              <a:gd name="connsiteX3" fmla="*/ 8709 w 6311006"/>
              <a:gd name="connsiteY3" fmla="*/ 1136882 h 1136882"/>
              <a:gd name="connsiteX4" fmla="*/ 0 w 6311006"/>
              <a:gd name="connsiteY4" fmla="*/ 13476 h 1136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1006" h="1136882">
                <a:moveTo>
                  <a:pt x="0" y="13476"/>
                </a:moveTo>
                <a:lnTo>
                  <a:pt x="6311006" y="0"/>
                </a:lnTo>
                <a:lnTo>
                  <a:pt x="5868069" y="1123560"/>
                </a:lnTo>
                <a:lnTo>
                  <a:pt x="8709" y="1136882"/>
                </a:lnTo>
                <a:lnTo>
                  <a:pt x="0" y="13476"/>
                </a:lnTo>
                <a:close/>
              </a:path>
            </a:pathLst>
          </a:custGeom>
          <a:solidFill>
            <a:srgbClr val="F3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1"/>
          <p:cNvSpPr>
            <a:spLocks noGrp="1"/>
          </p:cNvSpPr>
          <p:nvPr>
            <p:ph type="ctrTitle" hasCustomPrompt="1"/>
          </p:nvPr>
        </p:nvSpPr>
        <p:spPr>
          <a:xfrm>
            <a:off x="2946400" y="2835205"/>
            <a:ext cx="8432800" cy="962507"/>
          </a:xfrm>
        </p:spPr>
        <p:txBody>
          <a:bodyPr>
            <a:normAutofit/>
          </a:bodyPr>
          <a:lstStyle>
            <a:lvl1pPr algn="r">
              <a:defRPr sz="4800" b="0" baseline="0">
                <a:solidFill>
                  <a:srgbClr val="F37063"/>
                </a:solidFill>
                <a:latin typeface="Source Serif Pro" panose="02040603050405020204" pitchFamily="18" charset="0"/>
                <a:ea typeface="Source Serif Pro" panose="02040603050405020204" pitchFamily="18" charset="0"/>
              </a:defRPr>
            </a:lvl1pPr>
          </a:lstStyle>
          <a:p>
            <a:r>
              <a:rPr lang="en-US" dirty="0"/>
              <a:t>Course Title</a:t>
            </a:r>
          </a:p>
        </p:txBody>
      </p:sp>
      <p:sp>
        <p:nvSpPr>
          <p:cNvPr id="14" name="Subtitle 2"/>
          <p:cNvSpPr>
            <a:spLocks noGrp="1"/>
          </p:cNvSpPr>
          <p:nvPr>
            <p:ph type="subTitle" idx="1"/>
          </p:nvPr>
        </p:nvSpPr>
        <p:spPr>
          <a:xfrm>
            <a:off x="2946400" y="3950112"/>
            <a:ext cx="8432800" cy="545689"/>
          </a:xfrm>
        </p:spPr>
        <p:txBody>
          <a:bodyPr/>
          <a:lstStyle>
            <a:lvl1pPr marL="0" indent="0" algn="r">
              <a:buNone/>
              <a:defRPr>
                <a:solidFill>
                  <a:srgbClr val="D30B55"/>
                </a:solidFill>
                <a:latin typeface="Source Sans Pro" panose="020B05030304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E34A3B00-E93C-479E-8E5F-EF118BB37EBC}"/>
              </a:ext>
            </a:extLst>
          </p:cNvPr>
          <p:cNvSpPr/>
          <p:nvPr/>
        </p:nvSpPr>
        <p:spPr>
          <a:xfrm>
            <a:off x="593983" y="6400801"/>
            <a:ext cx="10860116" cy="268033"/>
          </a:xfrm>
          <a:prstGeom prst="rect">
            <a:avLst/>
          </a:prstGeom>
          <a:solidFill>
            <a:srgbClr val="DB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extBox 17">
            <a:extLst>
              <a:ext uri="{FF2B5EF4-FFF2-40B4-BE49-F238E27FC236}">
                <a16:creationId xmlns:a16="http://schemas.microsoft.com/office/drawing/2014/main" id="{5E947C8E-B511-49A8-83E3-6284FA2EE91C}"/>
              </a:ext>
            </a:extLst>
          </p:cNvPr>
          <p:cNvSpPr txBox="1"/>
          <p:nvPr/>
        </p:nvSpPr>
        <p:spPr>
          <a:xfrm>
            <a:off x="688853" y="6400801"/>
            <a:ext cx="7205467" cy="246221"/>
          </a:xfrm>
          <a:prstGeom prst="rect">
            <a:avLst/>
          </a:prstGeom>
          <a:noFill/>
        </p:spPr>
        <p:txBody>
          <a:bodyPr wrap="square" rtlCol="0">
            <a:spAutoFit/>
          </a:bodyPr>
          <a:lstStyle/>
          <a:p>
            <a:pPr algn="l" defTabSz="1174202" eaLnBrk="1" fontAlgn="auto" hangingPunct="1">
              <a:spcBef>
                <a:spcPts val="0"/>
              </a:spcBef>
              <a:spcAft>
                <a:spcPts val="0"/>
              </a:spcAft>
              <a:buSzPct val="120000"/>
              <a:buFont typeface="Calibri" pitchFamily="34" charset="0"/>
              <a:buChar char="©"/>
              <a:defRPr/>
            </a:pPr>
            <a:r>
              <a:rPr lang="en-US" sz="1000" b="0" dirty="0">
                <a:solidFill>
                  <a:schemeClr val="bg1"/>
                </a:solidFill>
                <a:latin typeface="Futura Lt BT" pitchFamily="34" charset="0"/>
              </a:rPr>
              <a:t> Copyright AIB International. May not be reproduced without</a:t>
            </a:r>
            <a:r>
              <a:rPr lang="en-US" sz="1000" b="0" baseline="0" dirty="0">
                <a:solidFill>
                  <a:schemeClr val="bg1"/>
                </a:solidFill>
                <a:latin typeface="Futura Lt BT" pitchFamily="34" charset="0"/>
              </a:rPr>
              <a:t> </a:t>
            </a:r>
            <a:r>
              <a:rPr lang="en-US" sz="1000" b="0" dirty="0">
                <a:solidFill>
                  <a:schemeClr val="bg1"/>
                </a:solidFill>
                <a:latin typeface="Futura Lt BT" pitchFamily="34" charset="0"/>
              </a:rPr>
              <a:t>written permission.</a:t>
            </a:r>
          </a:p>
        </p:txBody>
      </p:sp>
      <p:pic>
        <p:nvPicPr>
          <p:cNvPr id="11" name="Picture 10">
            <a:extLst>
              <a:ext uri="{FF2B5EF4-FFF2-40B4-BE49-F238E27FC236}">
                <a16:creationId xmlns:a16="http://schemas.microsoft.com/office/drawing/2014/main" id="{216B1291-4140-4ABB-92F8-83908D8C55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6583" y="409094"/>
            <a:ext cx="2642618" cy="962506"/>
          </a:xfrm>
          <a:prstGeom prst="rect">
            <a:avLst/>
          </a:prstGeom>
        </p:spPr>
      </p:pic>
    </p:spTree>
    <p:extLst>
      <p:ext uri="{BB962C8B-B14F-4D97-AF65-F5344CB8AC3E}">
        <p14:creationId xmlns:p14="http://schemas.microsoft.com/office/powerpoint/2010/main" val="1917792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_1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102694E8-4BA5-4674-BF39-522BD4BDB2FD}"/>
              </a:ext>
            </a:extLst>
          </p:cNvPr>
          <p:cNvSpPr/>
          <p:nvPr userDrawn="1"/>
        </p:nvSpPr>
        <p:spPr>
          <a:xfrm>
            <a:off x="-14177" y="0"/>
            <a:ext cx="9526773" cy="6889898"/>
          </a:xfrm>
          <a:custGeom>
            <a:avLst/>
            <a:gdLst>
              <a:gd name="connsiteX0" fmla="*/ 0 w 7145080"/>
              <a:gd name="connsiteY0" fmla="*/ 0 h 6889898"/>
              <a:gd name="connsiteX1" fmla="*/ 0 w 7145080"/>
              <a:gd name="connsiteY1" fmla="*/ 6858000 h 6889898"/>
              <a:gd name="connsiteX2" fmla="*/ 7145080 w 7145080"/>
              <a:gd name="connsiteY2" fmla="*/ 6889898 h 6889898"/>
              <a:gd name="connsiteX3" fmla="*/ 3189768 w 7145080"/>
              <a:gd name="connsiteY3" fmla="*/ 0 h 6889898"/>
              <a:gd name="connsiteX4" fmla="*/ 0 w 7145080"/>
              <a:gd name="connsiteY4" fmla="*/ 0 h 6889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5080" h="6889898">
                <a:moveTo>
                  <a:pt x="0" y="0"/>
                </a:moveTo>
                <a:lnTo>
                  <a:pt x="0" y="6858000"/>
                </a:lnTo>
                <a:lnTo>
                  <a:pt x="7145080" y="6889898"/>
                </a:lnTo>
                <a:lnTo>
                  <a:pt x="3189768" y="0"/>
                </a:lnTo>
                <a:lnTo>
                  <a:pt x="0" y="0"/>
                </a:lnTo>
                <a:close/>
              </a:path>
            </a:pathLst>
          </a:cu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reeform: Shape 4">
            <a:extLst>
              <a:ext uri="{FF2B5EF4-FFF2-40B4-BE49-F238E27FC236}">
                <a16:creationId xmlns:a16="http://schemas.microsoft.com/office/drawing/2014/main" id="{6803ECA2-5141-44D7-8545-FEC0E7AF0CC2}"/>
              </a:ext>
            </a:extLst>
          </p:cNvPr>
          <p:cNvSpPr/>
          <p:nvPr userDrawn="1"/>
        </p:nvSpPr>
        <p:spPr>
          <a:xfrm>
            <a:off x="4165601" y="-35225"/>
            <a:ext cx="8053753" cy="4699643"/>
          </a:xfrm>
          <a:custGeom>
            <a:avLst/>
            <a:gdLst>
              <a:gd name="connsiteX0" fmla="*/ 2636874 w 6847367"/>
              <a:gd name="connsiteY0" fmla="*/ 4593265 h 4593265"/>
              <a:gd name="connsiteX1" fmla="*/ 6847367 w 6847367"/>
              <a:gd name="connsiteY1" fmla="*/ 2190307 h 4593265"/>
              <a:gd name="connsiteX2" fmla="*/ 6815469 w 6847367"/>
              <a:gd name="connsiteY2" fmla="*/ 0 h 4593265"/>
              <a:gd name="connsiteX3" fmla="*/ 0 w 6847367"/>
              <a:gd name="connsiteY3" fmla="*/ 10633 h 4593265"/>
              <a:gd name="connsiteX4" fmla="*/ 2636874 w 6847367"/>
              <a:gd name="connsiteY4" fmla="*/ 4593265 h 4593265"/>
              <a:gd name="connsiteX0" fmla="*/ 2690036 w 6847367"/>
              <a:gd name="connsiteY0" fmla="*/ 4646428 h 4646428"/>
              <a:gd name="connsiteX1" fmla="*/ 6847367 w 6847367"/>
              <a:gd name="connsiteY1" fmla="*/ 2190307 h 4646428"/>
              <a:gd name="connsiteX2" fmla="*/ 6815469 w 6847367"/>
              <a:gd name="connsiteY2" fmla="*/ 0 h 4646428"/>
              <a:gd name="connsiteX3" fmla="*/ 0 w 6847367"/>
              <a:gd name="connsiteY3" fmla="*/ 10633 h 4646428"/>
              <a:gd name="connsiteX4" fmla="*/ 2690036 w 6847367"/>
              <a:gd name="connsiteY4" fmla="*/ 4646428 h 4646428"/>
              <a:gd name="connsiteX0" fmla="*/ 2711301 w 6868632"/>
              <a:gd name="connsiteY0" fmla="*/ 4742120 h 4742120"/>
              <a:gd name="connsiteX1" fmla="*/ 6868632 w 6868632"/>
              <a:gd name="connsiteY1" fmla="*/ 2285999 h 4742120"/>
              <a:gd name="connsiteX2" fmla="*/ 6836734 w 6868632"/>
              <a:gd name="connsiteY2" fmla="*/ 95692 h 4742120"/>
              <a:gd name="connsiteX3" fmla="*/ 0 w 6868632"/>
              <a:gd name="connsiteY3" fmla="*/ 0 h 4742120"/>
              <a:gd name="connsiteX4" fmla="*/ 2711301 w 6868632"/>
              <a:gd name="connsiteY4" fmla="*/ 4742120 h 4742120"/>
              <a:gd name="connsiteX0" fmla="*/ 2711301 w 6868632"/>
              <a:gd name="connsiteY0" fmla="*/ 4742120 h 4742120"/>
              <a:gd name="connsiteX1" fmla="*/ 6868632 w 6868632"/>
              <a:gd name="connsiteY1" fmla="*/ 2285999 h 4742120"/>
              <a:gd name="connsiteX2" fmla="*/ 6081822 w 6868632"/>
              <a:gd name="connsiteY2" fmla="*/ 53162 h 4742120"/>
              <a:gd name="connsiteX3" fmla="*/ 0 w 6868632"/>
              <a:gd name="connsiteY3" fmla="*/ 0 h 4742120"/>
              <a:gd name="connsiteX4" fmla="*/ 2711301 w 6868632"/>
              <a:gd name="connsiteY4" fmla="*/ 4742120 h 4742120"/>
              <a:gd name="connsiteX0" fmla="*/ 2711301 w 6081822"/>
              <a:gd name="connsiteY0" fmla="*/ 4742120 h 4742120"/>
              <a:gd name="connsiteX1" fmla="*/ 6060558 w 6081822"/>
              <a:gd name="connsiteY1" fmla="*/ 2785730 h 4742120"/>
              <a:gd name="connsiteX2" fmla="*/ 6081822 w 6081822"/>
              <a:gd name="connsiteY2" fmla="*/ 53162 h 4742120"/>
              <a:gd name="connsiteX3" fmla="*/ 0 w 6081822"/>
              <a:gd name="connsiteY3" fmla="*/ 0 h 4742120"/>
              <a:gd name="connsiteX4" fmla="*/ 2711301 w 6081822"/>
              <a:gd name="connsiteY4" fmla="*/ 4742120 h 4742120"/>
              <a:gd name="connsiteX0" fmla="*/ 2690036 w 6060557"/>
              <a:gd name="connsiteY0" fmla="*/ 4710223 h 4710223"/>
              <a:gd name="connsiteX1" fmla="*/ 6039293 w 6060557"/>
              <a:gd name="connsiteY1" fmla="*/ 2753833 h 4710223"/>
              <a:gd name="connsiteX2" fmla="*/ 6060557 w 6060557"/>
              <a:gd name="connsiteY2" fmla="*/ 21265 h 4710223"/>
              <a:gd name="connsiteX3" fmla="*/ 0 w 6060557"/>
              <a:gd name="connsiteY3" fmla="*/ 0 h 4710223"/>
              <a:gd name="connsiteX4" fmla="*/ 2690036 w 6060557"/>
              <a:gd name="connsiteY4" fmla="*/ 4710223 h 4710223"/>
              <a:gd name="connsiteX0" fmla="*/ 2690036 w 6039293"/>
              <a:gd name="connsiteY0" fmla="*/ 4710223 h 4710223"/>
              <a:gd name="connsiteX1" fmla="*/ 6039293 w 6039293"/>
              <a:gd name="connsiteY1" fmla="*/ 2753833 h 4710223"/>
              <a:gd name="connsiteX2" fmla="*/ 6007394 w 6039293"/>
              <a:gd name="connsiteY2" fmla="*/ 159488 h 4710223"/>
              <a:gd name="connsiteX3" fmla="*/ 0 w 6039293"/>
              <a:gd name="connsiteY3" fmla="*/ 0 h 4710223"/>
              <a:gd name="connsiteX4" fmla="*/ 2690036 w 6039293"/>
              <a:gd name="connsiteY4" fmla="*/ 4710223 h 4710223"/>
              <a:gd name="connsiteX0" fmla="*/ 2690036 w 6049924"/>
              <a:gd name="connsiteY0" fmla="*/ 4710223 h 4710223"/>
              <a:gd name="connsiteX1" fmla="*/ 6039293 w 6049924"/>
              <a:gd name="connsiteY1" fmla="*/ 2753833 h 4710223"/>
              <a:gd name="connsiteX2" fmla="*/ 6049924 w 6049924"/>
              <a:gd name="connsiteY2" fmla="*/ 21265 h 4710223"/>
              <a:gd name="connsiteX3" fmla="*/ 0 w 6049924"/>
              <a:gd name="connsiteY3" fmla="*/ 0 h 4710223"/>
              <a:gd name="connsiteX4" fmla="*/ 2690036 w 6049924"/>
              <a:gd name="connsiteY4" fmla="*/ 4710223 h 4710223"/>
              <a:gd name="connsiteX0" fmla="*/ 2690036 w 6040315"/>
              <a:gd name="connsiteY0" fmla="*/ 4731488 h 4731488"/>
              <a:gd name="connsiteX1" fmla="*/ 6039293 w 6040315"/>
              <a:gd name="connsiteY1" fmla="*/ 2775098 h 4731488"/>
              <a:gd name="connsiteX2" fmla="*/ 6039292 w 6040315"/>
              <a:gd name="connsiteY2" fmla="*/ 0 h 4731488"/>
              <a:gd name="connsiteX3" fmla="*/ 0 w 6040315"/>
              <a:gd name="connsiteY3" fmla="*/ 21265 h 4731488"/>
              <a:gd name="connsiteX4" fmla="*/ 2690036 w 6040315"/>
              <a:gd name="connsiteY4" fmla="*/ 4731488 h 4731488"/>
              <a:gd name="connsiteX0" fmla="*/ 2708233 w 6040315"/>
              <a:gd name="connsiteY0" fmla="*/ 4699643 h 4699643"/>
              <a:gd name="connsiteX1" fmla="*/ 6039293 w 6040315"/>
              <a:gd name="connsiteY1" fmla="*/ 2775098 h 4699643"/>
              <a:gd name="connsiteX2" fmla="*/ 6039292 w 6040315"/>
              <a:gd name="connsiteY2" fmla="*/ 0 h 4699643"/>
              <a:gd name="connsiteX3" fmla="*/ 0 w 6040315"/>
              <a:gd name="connsiteY3" fmla="*/ 21265 h 4699643"/>
              <a:gd name="connsiteX4" fmla="*/ 2708233 w 6040315"/>
              <a:gd name="connsiteY4" fmla="*/ 4699643 h 4699643"/>
              <a:gd name="connsiteX0" fmla="*/ 2699134 w 6040315"/>
              <a:gd name="connsiteY0" fmla="*/ 4699643 h 4699643"/>
              <a:gd name="connsiteX1" fmla="*/ 6039293 w 6040315"/>
              <a:gd name="connsiteY1" fmla="*/ 2775098 h 4699643"/>
              <a:gd name="connsiteX2" fmla="*/ 6039292 w 6040315"/>
              <a:gd name="connsiteY2" fmla="*/ 0 h 4699643"/>
              <a:gd name="connsiteX3" fmla="*/ 0 w 6040315"/>
              <a:gd name="connsiteY3" fmla="*/ 21265 h 4699643"/>
              <a:gd name="connsiteX4" fmla="*/ 2699134 w 6040315"/>
              <a:gd name="connsiteY4" fmla="*/ 4699643 h 469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0315" h="4699643">
                <a:moveTo>
                  <a:pt x="2699134" y="4699643"/>
                </a:moveTo>
                <a:lnTo>
                  <a:pt x="6039293" y="2775098"/>
                </a:lnTo>
                <a:cubicBezTo>
                  <a:pt x="6042837" y="1864242"/>
                  <a:pt x="6035748" y="910856"/>
                  <a:pt x="6039292" y="0"/>
                </a:cubicBezTo>
                <a:lnTo>
                  <a:pt x="0" y="21265"/>
                </a:lnTo>
                <a:lnTo>
                  <a:pt x="2699134" y="4699643"/>
                </a:lnTo>
                <a:close/>
              </a:path>
            </a:pathLst>
          </a:custGeom>
          <a:solidFill>
            <a:srgbClr val="FF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reeform: Shape 11">
            <a:extLst>
              <a:ext uri="{FF2B5EF4-FFF2-40B4-BE49-F238E27FC236}">
                <a16:creationId xmlns:a16="http://schemas.microsoft.com/office/drawing/2014/main" id="{7B021CF2-1215-4559-8DC2-7E95E18942D9}"/>
              </a:ext>
            </a:extLst>
          </p:cNvPr>
          <p:cNvSpPr/>
          <p:nvPr userDrawn="1"/>
        </p:nvSpPr>
        <p:spPr>
          <a:xfrm>
            <a:off x="609600" y="6044278"/>
            <a:ext cx="8045045" cy="457200"/>
          </a:xfrm>
          <a:custGeom>
            <a:avLst/>
            <a:gdLst>
              <a:gd name="connsiteX0" fmla="*/ 0 w 6542117"/>
              <a:gd name="connsiteY0" fmla="*/ 8313 h 457200"/>
              <a:gd name="connsiteX1" fmla="*/ 0 w 6542117"/>
              <a:gd name="connsiteY1" fmla="*/ 8313 h 457200"/>
              <a:gd name="connsiteX2" fmla="*/ 0 w 6542117"/>
              <a:gd name="connsiteY2" fmla="*/ 457200 h 457200"/>
              <a:gd name="connsiteX3" fmla="*/ 6251171 w 6542117"/>
              <a:gd name="connsiteY3" fmla="*/ 457200 h 457200"/>
              <a:gd name="connsiteX4" fmla="*/ 6542117 w 6542117"/>
              <a:gd name="connsiteY4" fmla="*/ 0 h 457200"/>
              <a:gd name="connsiteX5" fmla="*/ 0 w 6542117"/>
              <a:gd name="connsiteY5" fmla="*/ 831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2117" h="457200">
                <a:moveTo>
                  <a:pt x="0" y="8313"/>
                </a:moveTo>
                <a:lnTo>
                  <a:pt x="0" y="8313"/>
                </a:lnTo>
                <a:lnTo>
                  <a:pt x="0" y="457200"/>
                </a:lnTo>
                <a:lnTo>
                  <a:pt x="6251171" y="457200"/>
                </a:lnTo>
                <a:lnTo>
                  <a:pt x="6542117" y="0"/>
                </a:lnTo>
                <a:lnTo>
                  <a:pt x="0" y="8313"/>
                </a:lnTo>
                <a:close/>
              </a:path>
            </a:pathLst>
          </a:custGeom>
          <a:solidFill>
            <a:srgbClr val="F3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F6578118-1547-4112-9526-4EF1AB337DB8}"/>
              </a:ext>
            </a:extLst>
          </p:cNvPr>
          <p:cNvSpPr txBox="1"/>
          <p:nvPr userDrawn="1"/>
        </p:nvSpPr>
        <p:spPr>
          <a:xfrm>
            <a:off x="724131" y="6155589"/>
            <a:ext cx="3962400" cy="246221"/>
          </a:xfrm>
          <a:prstGeom prst="rect">
            <a:avLst/>
          </a:prstGeom>
          <a:noFill/>
        </p:spPr>
        <p:txBody>
          <a:bodyPr wrap="square" rtlCol="0">
            <a:spAutoFit/>
          </a:bodyPr>
          <a:lstStyle/>
          <a:p>
            <a:pPr>
              <a:spcBef>
                <a:spcPts val="300"/>
              </a:spcBef>
              <a:spcAft>
                <a:spcPts val="0"/>
              </a:spcAft>
            </a:pPr>
            <a:r>
              <a:rPr lang="en-US" sz="1000" dirty="0">
                <a:solidFill>
                  <a:schemeClr val="bg1"/>
                </a:solidFill>
                <a:latin typeface="Source Sans Pro Light" panose="020B0403030403020204" pitchFamily="34" charset="0"/>
              </a:rPr>
              <a:t>Presented for Example Company - August 31, 2019</a:t>
            </a:r>
          </a:p>
        </p:txBody>
      </p:sp>
      <p:sp>
        <p:nvSpPr>
          <p:cNvPr id="10" name="Title 1">
            <a:extLst>
              <a:ext uri="{FF2B5EF4-FFF2-40B4-BE49-F238E27FC236}">
                <a16:creationId xmlns:a16="http://schemas.microsoft.com/office/drawing/2014/main" id="{11EB158B-1C79-4164-85C1-293BF949D8D3}"/>
              </a:ext>
            </a:extLst>
          </p:cNvPr>
          <p:cNvSpPr>
            <a:spLocks noGrp="1"/>
          </p:cNvSpPr>
          <p:nvPr>
            <p:ph type="ctrTitle" hasCustomPrompt="1"/>
          </p:nvPr>
        </p:nvSpPr>
        <p:spPr>
          <a:xfrm>
            <a:off x="649769" y="2676989"/>
            <a:ext cx="4938232" cy="730991"/>
          </a:xfrm>
        </p:spPr>
        <p:txBody>
          <a:bodyPr/>
          <a:lstStyle>
            <a:lvl1pPr algn="l">
              <a:defRPr baseline="0">
                <a:solidFill>
                  <a:srgbClr val="D60B56"/>
                </a:solidFill>
                <a:latin typeface="Source Serif Pro" panose="02040603050405020204" pitchFamily="18" charset="0"/>
                <a:ea typeface="Source Serif Pro" panose="02040603050405020204" pitchFamily="18" charset="0"/>
                <a:cs typeface="Calibri" panose="020F0502020204030204" pitchFamily="34" charset="0"/>
              </a:defRPr>
            </a:lvl1pPr>
          </a:lstStyle>
          <a:p>
            <a:r>
              <a:rPr lang="en-US" dirty="0"/>
              <a:t>Section Title</a:t>
            </a:r>
          </a:p>
        </p:txBody>
      </p:sp>
      <p:sp>
        <p:nvSpPr>
          <p:cNvPr id="6" name="Freeform: Shape 5">
            <a:extLst>
              <a:ext uri="{FF2B5EF4-FFF2-40B4-BE49-F238E27FC236}">
                <a16:creationId xmlns:a16="http://schemas.microsoft.com/office/drawing/2014/main" id="{8170EC74-F6AB-4B2C-AFEA-25EA2D06EB99}"/>
              </a:ext>
            </a:extLst>
          </p:cNvPr>
          <p:cNvSpPr/>
          <p:nvPr userDrawn="1"/>
        </p:nvSpPr>
        <p:spPr>
          <a:xfrm>
            <a:off x="7721601" y="2656368"/>
            <a:ext cx="4522383" cy="4253023"/>
          </a:xfrm>
          <a:custGeom>
            <a:avLst/>
            <a:gdLst>
              <a:gd name="connsiteX0" fmla="*/ 0 w 4359349"/>
              <a:gd name="connsiteY0" fmla="*/ 2392326 h 4731488"/>
              <a:gd name="connsiteX1" fmla="*/ 4253023 w 4359349"/>
              <a:gd name="connsiteY1" fmla="*/ 0 h 4731488"/>
              <a:gd name="connsiteX2" fmla="*/ 4359349 w 4359349"/>
              <a:gd name="connsiteY2" fmla="*/ 4731488 h 4731488"/>
              <a:gd name="connsiteX3" fmla="*/ 1329070 w 4359349"/>
              <a:gd name="connsiteY3" fmla="*/ 4699591 h 4731488"/>
              <a:gd name="connsiteX4" fmla="*/ 0 w 4359349"/>
              <a:gd name="connsiteY4" fmla="*/ 2392326 h 4731488"/>
              <a:gd name="connsiteX0" fmla="*/ 0 w 4253023"/>
              <a:gd name="connsiteY0" fmla="*/ 2392326 h 4699591"/>
              <a:gd name="connsiteX1" fmla="*/ 4253023 w 4253023"/>
              <a:gd name="connsiteY1" fmla="*/ 0 h 4699591"/>
              <a:gd name="connsiteX2" fmla="*/ 3625703 w 4253023"/>
              <a:gd name="connsiteY2" fmla="*/ 4657060 h 4699591"/>
              <a:gd name="connsiteX3" fmla="*/ 1329070 w 4253023"/>
              <a:gd name="connsiteY3" fmla="*/ 4699591 h 4699591"/>
              <a:gd name="connsiteX4" fmla="*/ 0 w 4253023"/>
              <a:gd name="connsiteY4" fmla="*/ 2392326 h 4699591"/>
              <a:gd name="connsiteX0" fmla="*/ 0 w 4253023"/>
              <a:gd name="connsiteY0" fmla="*/ 2392326 h 4699591"/>
              <a:gd name="connsiteX1" fmla="*/ 4253023 w 4253023"/>
              <a:gd name="connsiteY1" fmla="*/ 0 h 4699591"/>
              <a:gd name="connsiteX2" fmla="*/ 3285462 w 4253023"/>
              <a:gd name="connsiteY2" fmla="*/ 4625162 h 4699591"/>
              <a:gd name="connsiteX3" fmla="*/ 1329070 w 4253023"/>
              <a:gd name="connsiteY3" fmla="*/ 4699591 h 4699591"/>
              <a:gd name="connsiteX4" fmla="*/ 0 w 4253023"/>
              <a:gd name="connsiteY4" fmla="*/ 2392326 h 4699591"/>
              <a:gd name="connsiteX0" fmla="*/ 0 w 4253023"/>
              <a:gd name="connsiteY0" fmla="*/ 2392326 h 4699591"/>
              <a:gd name="connsiteX1" fmla="*/ 4253023 w 4253023"/>
              <a:gd name="connsiteY1" fmla="*/ 0 h 4699591"/>
              <a:gd name="connsiteX2" fmla="*/ 3391787 w 4253023"/>
              <a:gd name="connsiteY2" fmla="*/ 4646427 h 4699591"/>
              <a:gd name="connsiteX3" fmla="*/ 1329070 w 4253023"/>
              <a:gd name="connsiteY3" fmla="*/ 4699591 h 4699591"/>
              <a:gd name="connsiteX4" fmla="*/ 0 w 4253023"/>
              <a:gd name="connsiteY4" fmla="*/ 2392326 h 4699591"/>
              <a:gd name="connsiteX0" fmla="*/ 0 w 3391787"/>
              <a:gd name="connsiteY0" fmla="*/ 542261 h 2849526"/>
              <a:gd name="connsiteX1" fmla="*/ 2679405 w 3391787"/>
              <a:gd name="connsiteY1" fmla="*/ 0 h 2849526"/>
              <a:gd name="connsiteX2" fmla="*/ 3391787 w 3391787"/>
              <a:gd name="connsiteY2" fmla="*/ 2796362 h 2849526"/>
              <a:gd name="connsiteX3" fmla="*/ 1329070 w 3391787"/>
              <a:gd name="connsiteY3" fmla="*/ 2849526 h 2849526"/>
              <a:gd name="connsiteX4" fmla="*/ 0 w 3391787"/>
              <a:gd name="connsiteY4" fmla="*/ 542261 h 2849526"/>
              <a:gd name="connsiteX0" fmla="*/ 0 w 3391787"/>
              <a:gd name="connsiteY0" fmla="*/ 1945758 h 4253023"/>
              <a:gd name="connsiteX1" fmla="*/ 3370521 w 3391787"/>
              <a:gd name="connsiteY1" fmla="*/ 0 h 4253023"/>
              <a:gd name="connsiteX2" fmla="*/ 3391787 w 3391787"/>
              <a:gd name="connsiteY2" fmla="*/ 4199859 h 4253023"/>
              <a:gd name="connsiteX3" fmla="*/ 1329070 w 3391787"/>
              <a:gd name="connsiteY3" fmla="*/ 4253023 h 4253023"/>
              <a:gd name="connsiteX4" fmla="*/ 0 w 3391787"/>
              <a:gd name="connsiteY4" fmla="*/ 1945758 h 4253023"/>
              <a:gd name="connsiteX0" fmla="*/ 0 w 3391787"/>
              <a:gd name="connsiteY0" fmla="*/ 1945758 h 4253023"/>
              <a:gd name="connsiteX1" fmla="*/ 3370521 w 3391787"/>
              <a:gd name="connsiteY1" fmla="*/ 0 h 4253023"/>
              <a:gd name="connsiteX2" fmla="*/ 3391787 w 3391787"/>
              <a:gd name="connsiteY2" fmla="*/ 4221124 h 4253023"/>
              <a:gd name="connsiteX3" fmla="*/ 1329070 w 3391787"/>
              <a:gd name="connsiteY3" fmla="*/ 4253023 h 4253023"/>
              <a:gd name="connsiteX4" fmla="*/ 0 w 3391787"/>
              <a:gd name="connsiteY4" fmla="*/ 1945758 h 425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787" h="4253023">
                <a:moveTo>
                  <a:pt x="0" y="1945758"/>
                </a:moveTo>
                <a:lnTo>
                  <a:pt x="3370521" y="0"/>
                </a:lnTo>
                <a:lnTo>
                  <a:pt x="3391787" y="4221124"/>
                </a:lnTo>
                <a:lnTo>
                  <a:pt x="1329070" y="4253023"/>
                </a:lnTo>
                <a:lnTo>
                  <a:pt x="0" y="1945758"/>
                </a:lnTo>
                <a:close/>
              </a:path>
            </a:pathLst>
          </a:custGeom>
          <a:solidFill>
            <a:srgbClr val="C31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314B5A39-41A5-4861-89DB-AE781947D7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9769" y="6057430"/>
            <a:ext cx="1997632" cy="519384"/>
          </a:xfrm>
          <a:prstGeom prst="rect">
            <a:avLst/>
          </a:prstGeom>
        </p:spPr>
      </p:pic>
    </p:spTree>
    <p:extLst>
      <p:ext uri="{BB962C8B-B14F-4D97-AF65-F5344CB8AC3E}">
        <p14:creationId xmlns:p14="http://schemas.microsoft.com/office/powerpoint/2010/main" val="813004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copy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A7491A-6D23-4D22-A40F-1621E91BF4B4}"/>
              </a:ext>
            </a:extLst>
          </p:cNvPr>
          <p:cNvSpPr>
            <a:spLocks noGrp="1"/>
          </p:cNvSpPr>
          <p:nvPr>
            <p:ph type="ctrTitle"/>
          </p:nvPr>
        </p:nvSpPr>
        <p:spPr>
          <a:xfrm>
            <a:off x="620683" y="990601"/>
            <a:ext cx="10806716" cy="730991"/>
          </a:xfrm>
        </p:spPr>
        <p:txBody>
          <a:bodyPr>
            <a:normAutofit/>
          </a:bodyPr>
          <a:lstStyle>
            <a:lvl1pPr algn="l">
              <a:defRPr sz="3600" baseline="0">
                <a:solidFill>
                  <a:srgbClr val="F37063"/>
                </a:solidFill>
                <a:latin typeface="Source Serif Pro" panose="02040603050405020204" pitchFamily="18" charset="0"/>
                <a:ea typeface="Source Serif Pro" panose="02040603050405020204" pitchFamily="18" charset="0"/>
                <a:cs typeface="Calibri" panose="020F0502020204030204" pitchFamily="34" charset="0"/>
              </a:defRPr>
            </a:lvl1pPr>
          </a:lstStyle>
          <a:p>
            <a:r>
              <a:rPr lang="en-US" dirty="0"/>
              <a:t>Click to edit Master title style</a:t>
            </a:r>
          </a:p>
        </p:txBody>
      </p:sp>
      <p:sp>
        <p:nvSpPr>
          <p:cNvPr id="11" name="Text Placeholder 2">
            <a:extLst>
              <a:ext uri="{FF2B5EF4-FFF2-40B4-BE49-F238E27FC236}">
                <a16:creationId xmlns:a16="http://schemas.microsoft.com/office/drawing/2014/main" id="{9FBEEDB5-65F0-44AB-A75D-2DF754E16DAC}"/>
              </a:ext>
            </a:extLst>
          </p:cNvPr>
          <p:cNvSpPr>
            <a:spLocks noGrp="1"/>
          </p:cNvSpPr>
          <p:nvPr>
            <p:ph idx="1"/>
          </p:nvPr>
        </p:nvSpPr>
        <p:spPr>
          <a:xfrm>
            <a:off x="620685" y="1889495"/>
            <a:ext cx="10806716" cy="4435105"/>
          </a:xfrm>
          <a:prstGeom prst="rect">
            <a:avLst/>
          </a:prstGeom>
        </p:spPr>
        <p:txBody>
          <a:bodyPr vert="horz" lIns="91440" tIns="45720" rIns="91440" bIns="45720" rtlCol="0">
            <a:normAutofit/>
          </a:bodyPr>
          <a:lstStyle>
            <a:lvl1pPr>
              <a:buClr>
                <a:srgbClr val="F37063"/>
              </a:buClr>
              <a:defRPr>
                <a:solidFill>
                  <a:schemeClr val="tx1">
                    <a:lumMod val="85000"/>
                    <a:lumOff val="15000"/>
                  </a:schemeClr>
                </a:solidFill>
                <a:latin typeface="+mn-lt"/>
              </a:defRPr>
            </a:lvl1pPr>
            <a:lvl2pPr>
              <a:defRPr>
                <a:solidFill>
                  <a:schemeClr val="tx1">
                    <a:lumMod val="85000"/>
                    <a:lumOff val="15000"/>
                  </a:schemeClr>
                </a:solidFill>
                <a:latin typeface="+mn-lt"/>
              </a:defRPr>
            </a:lvl2pPr>
            <a:lvl3pPr>
              <a:buClr>
                <a:srgbClr val="F37063"/>
              </a:buClr>
              <a:defRPr>
                <a:solidFill>
                  <a:schemeClr val="tx1">
                    <a:lumMod val="85000"/>
                    <a:lumOff val="15000"/>
                  </a:schemeClr>
                </a:solidFill>
                <a:latin typeface="+mn-lt"/>
              </a:defRPr>
            </a:lvl3pPr>
            <a:lvl4pPr>
              <a:buClr>
                <a:schemeClr val="tx1"/>
              </a:buClr>
              <a:defRPr>
                <a:solidFill>
                  <a:schemeClr val="tx1">
                    <a:lumMod val="85000"/>
                    <a:lumOff val="15000"/>
                  </a:schemeClr>
                </a:solidFill>
                <a:latin typeface="+mn-lt"/>
              </a:defRPr>
            </a:lvl4pPr>
            <a:lvl5pPr>
              <a:defRPr>
                <a:solidFill>
                  <a:schemeClr val="tx1">
                    <a:lumMod val="85000"/>
                    <a:lumOff val="1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BD45A050-FC13-48CC-99E2-BEB425702799}"/>
              </a:ext>
            </a:extLst>
          </p:cNvPr>
          <p:cNvSpPr/>
          <p:nvPr userDrawn="1"/>
        </p:nvSpPr>
        <p:spPr>
          <a:xfrm>
            <a:off x="593983" y="6553201"/>
            <a:ext cx="10860116" cy="115633"/>
          </a:xfrm>
          <a:prstGeom prst="rect">
            <a:avLst/>
          </a:prstGeom>
          <a:solidFill>
            <a:srgbClr val="DB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Freeform: Shape 13">
            <a:extLst>
              <a:ext uri="{FF2B5EF4-FFF2-40B4-BE49-F238E27FC236}">
                <a16:creationId xmlns:a16="http://schemas.microsoft.com/office/drawing/2014/main" id="{33D55B8B-92E5-4034-8A3B-58E2C238AEEA}"/>
              </a:ext>
            </a:extLst>
          </p:cNvPr>
          <p:cNvSpPr/>
          <p:nvPr userDrawn="1"/>
        </p:nvSpPr>
        <p:spPr>
          <a:xfrm>
            <a:off x="593985" y="205801"/>
            <a:ext cx="8959920" cy="603220"/>
          </a:xfrm>
          <a:custGeom>
            <a:avLst/>
            <a:gdLst>
              <a:gd name="connsiteX0" fmla="*/ 0 w 6542117"/>
              <a:gd name="connsiteY0" fmla="*/ 8313 h 457200"/>
              <a:gd name="connsiteX1" fmla="*/ 0 w 6542117"/>
              <a:gd name="connsiteY1" fmla="*/ 8313 h 457200"/>
              <a:gd name="connsiteX2" fmla="*/ 0 w 6542117"/>
              <a:gd name="connsiteY2" fmla="*/ 457200 h 457200"/>
              <a:gd name="connsiteX3" fmla="*/ 6251171 w 6542117"/>
              <a:gd name="connsiteY3" fmla="*/ 457200 h 457200"/>
              <a:gd name="connsiteX4" fmla="*/ 6542117 w 6542117"/>
              <a:gd name="connsiteY4" fmla="*/ 0 h 457200"/>
              <a:gd name="connsiteX5" fmla="*/ 0 w 6542117"/>
              <a:gd name="connsiteY5" fmla="*/ 8313 h 457200"/>
              <a:gd name="connsiteX0" fmla="*/ 0 w 6855758"/>
              <a:gd name="connsiteY0" fmla="*/ 16420 h 465307"/>
              <a:gd name="connsiteX1" fmla="*/ 0 w 6855758"/>
              <a:gd name="connsiteY1" fmla="*/ 16420 h 465307"/>
              <a:gd name="connsiteX2" fmla="*/ 0 w 6855758"/>
              <a:gd name="connsiteY2" fmla="*/ 465307 h 465307"/>
              <a:gd name="connsiteX3" fmla="*/ 6251171 w 6855758"/>
              <a:gd name="connsiteY3" fmla="*/ 465307 h 465307"/>
              <a:gd name="connsiteX4" fmla="*/ 6855758 w 6855758"/>
              <a:gd name="connsiteY4" fmla="*/ 0 h 465307"/>
              <a:gd name="connsiteX5" fmla="*/ 0 w 6855758"/>
              <a:gd name="connsiteY5" fmla="*/ 16420 h 465307"/>
              <a:gd name="connsiteX0" fmla="*/ 0 w 6855758"/>
              <a:gd name="connsiteY0" fmla="*/ 16420 h 465307"/>
              <a:gd name="connsiteX1" fmla="*/ 0 w 6855758"/>
              <a:gd name="connsiteY1" fmla="*/ 16420 h 465307"/>
              <a:gd name="connsiteX2" fmla="*/ 0 w 6855758"/>
              <a:gd name="connsiteY2" fmla="*/ 465307 h 465307"/>
              <a:gd name="connsiteX3" fmla="*/ 6605022 w 6855758"/>
              <a:gd name="connsiteY3" fmla="*/ 465307 h 465307"/>
              <a:gd name="connsiteX4" fmla="*/ 6855758 w 6855758"/>
              <a:gd name="connsiteY4" fmla="*/ 0 h 465307"/>
              <a:gd name="connsiteX5" fmla="*/ 0 w 6855758"/>
              <a:gd name="connsiteY5" fmla="*/ 16420 h 465307"/>
              <a:gd name="connsiteX0" fmla="*/ 0 w 6855758"/>
              <a:gd name="connsiteY0" fmla="*/ 16420 h 465307"/>
              <a:gd name="connsiteX1" fmla="*/ 0 w 6855758"/>
              <a:gd name="connsiteY1" fmla="*/ 16420 h 465307"/>
              <a:gd name="connsiteX2" fmla="*/ 0 w 6855758"/>
              <a:gd name="connsiteY2" fmla="*/ 465307 h 465307"/>
              <a:gd name="connsiteX3" fmla="*/ 6548727 w 6855758"/>
              <a:gd name="connsiteY3" fmla="*/ 465307 h 465307"/>
              <a:gd name="connsiteX4" fmla="*/ 6855758 w 6855758"/>
              <a:gd name="connsiteY4" fmla="*/ 0 h 465307"/>
              <a:gd name="connsiteX5" fmla="*/ 0 w 6855758"/>
              <a:gd name="connsiteY5" fmla="*/ 16420 h 46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58" h="465307">
                <a:moveTo>
                  <a:pt x="0" y="16420"/>
                </a:moveTo>
                <a:lnTo>
                  <a:pt x="0" y="16420"/>
                </a:lnTo>
                <a:lnTo>
                  <a:pt x="0" y="465307"/>
                </a:lnTo>
                <a:lnTo>
                  <a:pt x="6548727" y="465307"/>
                </a:lnTo>
                <a:lnTo>
                  <a:pt x="6855758" y="0"/>
                </a:lnTo>
                <a:lnTo>
                  <a:pt x="0" y="16420"/>
                </a:lnTo>
                <a:close/>
              </a:path>
            </a:pathLst>
          </a:custGeom>
          <a:solidFill>
            <a:srgbClr val="F3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75CF6FA6-45B6-459C-840E-62439AF3CE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3600" y="228601"/>
            <a:ext cx="1714937" cy="624622"/>
          </a:xfrm>
          <a:prstGeom prst="rect">
            <a:avLst/>
          </a:prstGeom>
        </p:spPr>
      </p:pic>
      <p:sp>
        <p:nvSpPr>
          <p:cNvPr id="9" name="TextBox 8">
            <a:extLst>
              <a:ext uri="{FF2B5EF4-FFF2-40B4-BE49-F238E27FC236}">
                <a16:creationId xmlns:a16="http://schemas.microsoft.com/office/drawing/2014/main" id="{83EE3E75-84BE-470B-98E4-2BA5D4813E53}"/>
              </a:ext>
            </a:extLst>
          </p:cNvPr>
          <p:cNvSpPr txBox="1"/>
          <p:nvPr/>
        </p:nvSpPr>
        <p:spPr>
          <a:xfrm>
            <a:off x="728718" y="287179"/>
            <a:ext cx="7577959" cy="492443"/>
          </a:xfrm>
          <a:prstGeom prst="rect">
            <a:avLst/>
          </a:prstGeom>
          <a:noFill/>
        </p:spPr>
        <p:txBody>
          <a:bodyPr wrap="square" rtlCol="0">
            <a:spAutoFit/>
          </a:bodyPr>
          <a:lstStyle/>
          <a:p>
            <a:pPr>
              <a:spcBef>
                <a:spcPts val="300"/>
              </a:spcBef>
              <a:spcAft>
                <a:spcPts val="0"/>
              </a:spcAft>
            </a:pPr>
            <a:r>
              <a:rPr lang="en-US" sz="1000" dirty="0">
                <a:solidFill>
                  <a:schemeClr val="bg1"/>
                </a:solidFill>
                <a:latin typeface="Source Sans Pro Light" panose="020B0403030403020204" pitchFamily="34" charset="0"/>
              </a:rPr>
              <a:t>TIA Technical Convention</a:t>
            </a:r>
          </a:p>
          <a:p>
            <a:pPr>
              <a:spcBef>
                <a:spcPts val="600"/>
              </a:spcBef>
              <a:spcAft>
                <a:spcPts val="0"/>
              </a:spcAft>
            </a:pPr>
            <a:r>
              <a:rPr lang="en-US" sz="1100" b="1" dirty="0">
                <a:solidFill>
                  <a:schemeClr val="bg1"/>
                </a:solidFill>
                <a:latin typeface="Source Sans Pro" panose="020B0503030403020204" pitchFamily="34" charset="0"/>
              </a:rPr>
              <a:t>FSMA Compliance - A Wholistic Approach</a:t>
            </a:r>
            <a:endParaRPr lang="en-US" sz="1100" b="1" dirty="0">
              <a:solidFill>
                <a:schemeClr val="bg1"/>
              </a:solidFill>
              <a:latin typeface="Source Sans Pro" panose="020B05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150016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4032CC-027A-4925-81EC-F3179BA84584}"/>
              </a:ext>
            </a:extLst>
          </p:cNvPr>
          <p:cNvSpPr/>
          <p:nvPr/>
        </p:nvSpPr>
        <p:spPr>
          <a:xfrm>
            <a:off x="593983" y="6553201"/>
            <a:ext cx="10860116" cy="115633"/>
          </a:xfrm>
          <a:prstGeom prst="rect">
            <a:avLst/>
          </a:prstGeom>
          <a:solidFill>
            <a:srgbClr val="DB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Title 1">
            <a:extLst>
              <a:ext uri="{FF2B5EF4-FFF2-40B4-BE49-F238E27FC236}">
                <a16:creationId xmlns:a16="http://schemas.microsoft.com/office/drawing/2014/main" id="{A3BF5319-4602-4829-9C47-21084427CD6F}"/>
              </a:ext>
            </a:extLst>
          </p:cNvPr>
          <p:cNvSpPr>
            <a:spLocks noGrp="1"/>
          </p:cNvSpPr>
          <p:nvPr>
            <p:ph type="ctrTitle" hasCustomPrompt="1"/>
          </p:nvPr>
        </p:nvSpPr>
        <p:spPr>
          <a:xfrm>
            <a:off x="1828801" y="2774209"/>
            <a:ext cx="8534400" cy="730991"/>
          </a:xfrm>
        </p:spPr>
        <p:txBody>
          <a:bodyPr/>
          <a:lstStyle>
            <a:lvl1pPr algn="l">
              <a:defRPr baseline="0">
                <a:solidFill>
                  <a:srgbClr val="D30B55"/>
                </a:solidFill>
                <a:latin typeface="Source Serif Pro" panose="02040603050405020204" pitchFamily="18" charset="0"/>
                <a:ea typeface="Source Serif Pro" panose="02040603050405020204" pitchFamily="18" charset="0"/>
                <a:cs typeface="Calibri" panose="020F0502020204030204" pitchFamily="34" charset="0"/>
              </a:defRPr>
            </a:lvl1pPr>
          </a:lstStyle>
          <a:p>
            <a:r>
              <a:rPr lang="en-US" dirty="0"/>
              <a:t>Section Title</a:t>
            </a:r>
          </a:p>
        </p:txBody>
      </p:sp>
      <p:pic>
        <p:nvPicPr>
          <p:cNvPr id="8" name="Picture 7">
            <a:extLst>
              <a:ext uri="{FF2B5EF4-FFF2-40B4-BE49-F238E27FC236}">
                <a16:creationId xmlns:a16="http://schemas.microsoft.com/office/drawing/2014/main" id="{6FBF3BF1-7C37-4919-899A-983C31F3A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205" y="2494104"/>
            <a:ext cx="984995" cy="1239696"/>
          </a:xfrm>
          <a:prstGeom prst="rect">
            <a:avLst/>
          </a:prstGeom>
        </p:spPr>
      </p:pic>
      <p:sp>
        <p:nvSpPr>
          <p:cNvPr id="9" name="Freeform: Shape 8">
            <a:extLst>
              <a:ext uri="{FF2B5EF4-FFF2-40B4-BE49-F238E27FC236}">
                <a16:creationId xmlns:a16="http://schemas.microsoft.com/office/drawing/2014/main" id="{F14C225F-C69D-4878-B8D6-D036E0D8A3F7}"/>
              </a:ext>
            </a:extLst>
          </p:cNvPr>
          <p:cNvSpPr/>
          <p:nvPr userDrawn="1"/>
        </p:nvSpPr>
        <p:spPr>
          <a:xfrm>
            <a:off x="593985" y="205801"/>
            <a:ext cx="8959920" cy="603220"/>
          </a:xfrm>
          <a:custGeom>
            <a:avLst/>
            <a:gdLst>
              <a:gd name="connsiteX0" fmla="*/ 0 w 6542117"/>
              <a:gd name="connsiteY0" fmla="*/ 8313 h 457200"/>
              <a:gd name="connsiteX1" fmla="*/ 0 w 6542117"/>
              <a:gd name="connsiteY1" fmla="*/ 8313 h 457200"/>
              <a:gd name="connsiteX2" fmla="*/ 0 w 6542117"/>
              <a:gd name="connsiteY2" fmla="*/ 457200 h 457200"/>
              <a:gd name="connsiteX3" fmla="*/ 6251171 w 6542117"/>
              <a:gd name="connsiteY3" fmla="*/ 457200 h 457200"/>
              <a:gd name="connsiteX4" fmla="*/ 6542117 w 6542117"/>
              <a:gd name="connsiteY4" fmla="*/ 0 h 457200"/>
              <a:gd name="connsiteX5" fmla="*/ 0 w 6542117"/>
              <a:gd name="connsiteY5" fmla="*/ 8313 h 457200"/>
              <a:gd name="connsiteX0" fmla="*/ 0 w 6855758"/>
              <a:gd name="connsiteY0" fmla="*/ 16420 h 465307"/>
              <a:gd name="connsiteX1" fmla="*/ 0 w 6855758"/>
              <a:gd name="connsiteY1" fmla="*/ 16420 h 465307"/>
              <a:gd name="connsiteX2" fmla="*/ 0 w 6855758"/>
              <a:gd name="connsiteY2" fmla="*/ 465307 h 465307"/>
              <a:gd name="connsiteX3" fmla="*/ 6251171 w 6855758"/>
              <a:gd name="connsiteY3" fmla="*/ 465307 h 465307"/>
              <a:gd name="connsiteX4" fmla="*/ 6855758 w 6855758"/>
              <a:gd name="connsiteY4" fmla="*/ 0 h 465307"/>
              <a:gd name="connsiteX5" fmla="*/ 0 w 6855758"/>
              <a:gd name="connsiteY5" fmla="*/ 16420 h 465307"/>
              <a:gd name="connsiteX0" fmla="*/ 0 w 6855758"/>
              <a:gd name="connsiteY0" fmla="*/ 16420 h 465307"/>
              <a:gd name="connsiteX1" fmla="*/ 0 w 6855758"/>
              <a:gd name="connsiteY1" fmla="*/ 16420 h 465307"/>
              <a:gd name="connsiteX2" fmla="*/ 0 w 6855758"/>
              <a:gd name="connsiteY2" fmla="*/ 465307 h 465307"/>
              <a:gd name="connsiteX3" fmla="*/ 6605022 w 6855758"/>
              <a:gd name="connsiteY3" fmla="*/ 465307 h 465307"/>
              <a:gd name="connsiteX4" fmla="*/ 6855758 w 6855758"/>
              <a:gd name="connsiteY4" fmla="*/ 0 h 465307"/>
              <a:gd name="connsiteX5" fmla="*/ 0 w 6855758"/>
              <a:gd name="connsiteY5" fmla="*/ 16420 h 465307"/>
              <a:gd name="connsiteX0" fmla="*/ 0 w 6855758"/>
              <a:gd name="connsiteY0" fmla="*/ 16420 h 465307"/>
              <a:gd name="connsiteX1" fmla="*/ 0 w 6855758"/>
              <a:gd name="connsiteY1" fmla="*/ 16420 h 465307"/>
              <a:gd name="connsiteX2" fmla="*/ 0 w 6855758"/>
              <a:gd name="connsiteY2" fmla="*/ 465307 h 465307"/>
              <a:gd name="connsiteX3" fmla="*/ 6548727 w 6855758"/>
              <a:gd name="connsiteY3" fmla="*/ 465307 h 465307"/>
              <a:gd name="connsiteX4" fmla="*/ 6855758 w 6855758"/>
              <a:gd name="connsiteY4" fmla="*/ 0 h 465307"/>
              <a:gd name="connsiteX5" fmla="*/ 0 w 6855758"/>
              <a:gd name="connsiteY5" fmla="*/ 16420 h 46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58" h="465307">
                <a:moveTo>
                  <a:pt x="0" y="16420"/>
                </a:moveTo>
                <a:lnTo>
                  <a:pt x="0" y="16420"/>
                </a:lnTo>
                <a:lnTo>
                  <a:pt x="0" y="465307"/>
                </a:lnTo>
                <a:lnTo>
                  <a:pt x="6548727" y="465307"/>
                </a:lnTo>
                <a:lnTo>
                  <a:pt x="6855758" y="0"/>
                </a:lnTo>
                <a:lnTo>
                  <a:pt x="0" y="16420"/>
                </a:lnTo>
                <a:close/>
              </a:path>
            </a:pathLst>
          </a:custGeom>
          <a:solidFill>
            <a:srgbClr val="F3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0061A9B7-F43F-4BF8-B47B-CCE9B3D91A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600" y="228601"/>
            <a:ext cx="1714937" cy="624622"/>
          </a:xfrm>
          <a:prstGeom prst="rect">
            <a:avLst/>
          </a:prstGeom>
        </p:spPr>
      </p:pic>
      <p:sp>
        <p:nvSpPr>
          <p:cNvPr id="12" name="TextBox 11">
            <a:extLst>
              <a:ext uri="{FF2B5EF4-FFF2-40B4-BE49-F238E27FC236}">
                <a16:creationId xmlns:a16="http://schemas.microsoft.com/office/drawing/2014/main" id="{63F1398D-6CF5-43B7-B5D1-AB59006A354B}"/>
              </a:ext>
            </a:extLst>
          </p:cNvPr>
          <p:cNvSpPr txBox="1"/>
          <p:nvPr userDrawn="1"/>
        </p:nvSpPr>
        <p:spPr>
          <a:xfrm>
            <a:off x="728718" y="287179"/>
            <a:ext cx="7577959" cy="492443"/>
          </a:xfrm>
          <a:prstGeom prst="rect">
            <a:avLst/>
          </a:prstGeom>
          <a:noFill/>
        </p:spPr>
        <p:txBody>
          <a:bodyPr wrap="square" rtlCol="0">
            <a:spAutoFit/>
          </a:bodyPr>
          <a:lstStyle/>
          <a:p>
            <a:pPr>
              <a:spcBef>
                <a:spcPts val="300"/>
              </a:spcBef>
              <a:spcAft>
                <a:spcPts val="0"/>
              </a:spcAft>
            </a:pPr>
            <a:r>
              <a:rPr lang="en-US" sz="1000" dirty="0">
                <a:solidFill>
                  <a:schemeClr val="bg1"/>
                </a:solidFill>
                <a:latin typeface="Source Sans Pro Light" panose="020B0403030403020204" pitchFamily="34" charset="0"/>
              </a:rPr>
              <a:t>TIA Technical Convention</a:t>
            </a:r>
          </a:p>
          <a:p>
            <a:pPr>
              <a:spcBef>
                <a:spcPts val="600"/>
              </a:spcBef>
              <a:spcAft>
                <a:spcPts val="0"/>
              </a:spcAft>
            </a:pPr>
            <a:r>
              <a:rPr lang="en-US" sz="1100" b="1" dirty="0">
                <a:solidFill>
                  <a:schemeClr val="bg1"/>
                </a:solidFill>
                <a:latin typeface="Source Sans Pro" panose="020B0503030403020204" pitchFamily="34" charset="0"/>
              </a:rPr>
              <a:t>FSMA Compliance - A Wholistic Approach</a:t>
            </a:r>
            <a:endParaRPr lang="en-US" sz="1100" b="1" dirty="0">
              <a:solidFill>
                <a:schemeClr val="bg1"/>
              </a:solidFill>
              <a:latin typeface="Source Sans Pro" panose="020B05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258753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dy copy with imag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B0400FD-4E0E-4B87-AD79-84E45F1DC9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0400" y="268786"/>
            <a:ext cx="1997632" cy="545689"/>
          </a:xfrm>
          <a:prstGeom prst="rect">
            <a:avLst/>
          </a:prstGeom>
        </p:spPr>
      </p:pic>
      <p:sp>
        <p:nvSpPr>
          <p:cNvPr id="20" name="Rectangle 19">
            <a:extLst>
              <a:ext uri="{FF2B5EF4-FFF2-40B4-BE49-F238E27FC236}">
                <a16:creationId xmlns:a16="http://schemas.microsoft.com/office/drawing/2014/main" id="{BEE83CFA-D892-4F6C-BEB7-9F80F893B912}"/>
              </a:ext>
            </a:extLst>
          </p:cNvPr>
          <p:cNvSpPr/>
          <p:nvPr/>
        </p:nvSpPr>
        <p:spPr>
          <a:xfrm>
            <a:off x="593983" y="6553201"/>
            <a:ext cx="10860116" cy="115633"/>
          </a:xfrm>
          <a:prstGeom prst="rect">
            <a:avLst/>
          </a:prstGeom>
          <a:solidFill>
            <a:srgbClr val="DB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Freeform: Shape 20">
            <a:extLst>
              <a:ext uri="{FF2B5EF4-FFF2-40B4-BE49-F238E27FC236}">
                <a16:creationId xmlns:a16="http://schemas.microsoft.com/office/drawing/2014/main" id="{508825EC-E3FF-47B3-B8A8-2409B27CF466}"/>
              </a:ext>
            </a:extLst>
          </p:cNvPr>
          <p:cNvSpPr/>
          <p:nvPr/>
        </p:nvSpPr>
        <p:spPr>
          <a:xfrm>
            <a:off x="593984" y="216311"/>
            <a:ext cx="8550017" cy="592710"/>
          </a:xfrm>
          <a:custGeom>
            <a:avLst/>
            <a:gdLst>
              <a:gd name="connsiteX0" fmla="*/ 0 w 6542117"/>
              <a:gd name="connsiteY0" fmla="*/ 8313 h 457200"/>
              <a:gd name="connsiteX1" fmla="*/ 0 w 6542117"/>
              <a:gd name="connsiteY1" fmla="*/ 8313 h 457200"/>
              <a:gd name="connsiteX2" fmla="*/ 0 w 6542117"/>
              <a:gd name="connsiteY2" fmla="*/ 457200 h 457200"/>
              <a:gd name="connsiteX3" fmla="*/ 6251171 w 6542117"/>
              <a:gd name="connsiteY3" fmla="*/ 457200 h 457200"/>
              <a:gd name="connsiteX4" fmla="*/ 6542117 w 6542117"/>
              <a:gd name="connsiteY4" fmla="*/ 0 h 457200"/>
              <a:gd name="connsiteX5" fmla="*/ 0 w 6542117"/>
              <a:gd name="connsiteY5" fmla="*/ 831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2117" h="457200">
                <a:moveTo>
                  <a:pt x="0" y="8313"/>
                </a:moveTo>
                <a:lnTo>
                  <a:pt x="0" y="8313"/>
                </a:lnTo>
                <a:lnTo>
                  <a:pt x="0" y="457200"/>
                </a:lnTo>
                <a:lnTo>
                  <a:pt x="6251171" y="457200"/>
                </a:lnTo>
                <a:lnTo>
                  <a:pt x="6542117" y="0"/>
                </a:lnTo>
                <a:lnTo>
                  <a:pt x="0" y="8313"/>
                </a:lnTo>
                <a:close/>
              </a:path>
            </a:pathLst>
          </a:custGeom>
          <a:solidFill>
            <a:srgbClr val="F3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Box 6">
            <a:extLst>
              <a:ext uri="{FF2B5EF4-FFF2-40B4-BE49-F238E27FC236}">
                <a16:creationId xmlns:a16="http://schemas.microsoft.com/office/drawing/2014/main" id="{7AA49DAA-2D27-45DA-9D1D-458DE65C0803}"/>
              </a:ext>
            </a:extLst>
          </p:cNvPr>
          <p:cNvSpPr txBox="1"/>
          <p:nvPr userDrawn="1"/>
        </p:nvSpPr>
        <p:spPr>
          <a:xfrm>
            <a:off x="728718" y="287179"/>
            <a:ext cx="7577959" cy="492443"/>
          </a:xfrm>
          <a:prstGeom prst="rect">
            <a:avLst/>
          </a:prstGeom>
          <a:noFill/>
        </p:spPr>
        <p:txBody>
          <a:bodyPr wrap="square" rtlCol="0">
            <a:spAutoFit/>
          </a:bodyPr>
          <a:lstStyle/>
          <a:p>
            <a:pPr>
              <a:spcBef>
                <a:spcPts val="300"/>
              </a:spcBef>
              <a:spcAft>
                <a:spcPts val="0"/>
              </a:spcAft>
            </a:pPr>
            <a:r>
              <a:rPr lang="en-US" sz="1000" dirty="0">
                <a:solidFill>
                  <a:schemeClr val="bg1"/>
                </a:solidFill>
                <a:latin typeface="Source Sans Pro Light" panose="020B0403030403020204" pitchFamily="34" charset="0"/>
              </a:rPr>
              <a:t>TIA Technical Convention</a:t>
            </a:r>
          </a:p>
          <a:p>
            <a:pPr>
              <a:spcBef>
                <a:spcPts val="600"/>
              </a:spcBef>
              <a:spcAft>
                <a:spcPts val="0"/>
              </a:spcAft>
            </a:pPr>
            <a:r>
              <a:rPr lang="en-US" sz="1100" b="1" dirty="0">
                <a:solidFill>
                  <a:schemeClr val="bg1"/>
                </a:solidFill>
                <a:latin typeface="Source Sans Pro" panose="020B0503030403020204" pitchFamily="34" charset="0"/>
              </a:rPr>
              <a:t>FSMA Compliance - A Wholistic Approach</a:t>
            </a:r>
            <a:endParaRPr lang="en-US" sz="1100" b="1" dirty="0">
              <a:solidFill>
                <a:schemeClr val="bg1"/>
              </a:solidFill>
              <a:latin typeface="Source Sans Pro" panose="020B05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304900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B6C6C2-671B-4F11-BAD9-37A5EF8E42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102"/>
          <a:stretch/>
        </p:blipFill>
        <p:spPr>
          <a:xfrm>
            <a:off x="-11611" y="-5805"/>
            <a:ext cx="12203612" cy="6863806"/>
          </a:xfrm>
          <a:prstGeom prst="rect">
            <a:avLst/>
          </a:prstGeom>
        </p:spPr>
      </p:pic>
      <p:sp>
        <p:nvSpPr>
          <p:cNvPr id="13" name="Freeform: Shape 12">
            <a:extLst>
              <a:ext uri="{FF2B5EF4-FFF2-40B4-BE49-F238E27FC236}">
                <a16:creationId xmlns:a16="http://schemas.microsoft.com/office/drawing/2014/main" id="{98963375-014B-4689-BAC5-82A672D2ABB0}"/>
              </a:ext>
            </a:extLst>
          </p:cNvPr>
          <p:cNvSpPr/>
          <p:nvPr/>
        </p:nvSpPr>
        <p:spPr>
          <a:xfrm>
            <a:off x="-11612" y="1162594"/>
            <a:ext cx="7489644" cy="1123406"/>
          </a:xfrm>
          <a:custGeom>
            <a:avLst/>
            <a:gdLst>
              <a:gd name="connsiteX0" fmla="*/ 0 w 5808618"/>
              <a:gd name="connsiteY0" fmla="*/ 0 h 1123406"/>
              <a:gd name="connsiteX1" fmla="*/ 5808618 w 5808618"/>
              <a:gd name="connsiteY1" fmla="*/ 0 h 1123406"/>
              <a:gd name="connsiteX2" fmla="*/ 5138058 w 5808618"/>
              <a:gd name="connsiteY2" fmla="*/ 1123406 h 1123406"/>
              <a:gd name="connsiteX3" fmla="*/ 8709 w 5808618"/>
              <a:gd name="connsiteY3" fmla="*/ 1123406 h 1123406"/>
              <a:gd name="connsiteX4" fmla="*/ 0 w 5808618"/>
              <a:gd name="connsiteY4" fmla="*/ 0 h 1123406"/>
              <a:gd name="connsiteX0" fmla="*/ 0 w 5553437"/>
              <a:gd name="connsiteY0" fmla="*/ 0 h 1123406"/>
              <a:gd name="connsiteX1" fmla="*/ 5553437 w 5553437"/>
              <a:gd name="connsiteY1" fmla="*/ 0 h 1123406"/>
              <a:gd name="connsiteX2" fmla="*/ 5138058 w 5553437"/>
              <a:gd name="connsiteY2" fmla="*/ 1123406 h 1123406"/>
              <a:gd name="connsiteX3" fmla="*/ 8709 w 5553437"/>
              <a:gd name="connsiteY3" fmla="*/ 1123406 h 1123406"/>
              <a:gd name="connsiteX4" fmla="*/ 0 w 5553437"/>
              <a:gd name="connsiteY4" fmla="*/ 0 h 1123406"/>
              <a:gd name="connsiteX0" fmla="*/ 0 w 5617233"/>
              <a:gd name="connsiteY0" fmla="*/ 0 h 1123406"/>
              <a:gd name="connsiteX1" fmla="*/ 5617233 w 5617233"/>
              <a:gd name="connsiteY1" fmla="*/ 0 h 1123406"/>
              <a:gd name="connsiteX2" fmla="*/ 5138058 w 5617233"/>
              <a:gd name="connsiteY2" fmla="*/ 1123406 h 1123406"/>
              <a:gd name="connsiteX3" fmla="*/ 8709 w 5617233"/>
              <a:gd name="connsiteY3" fmla="*/ 1123406 h 1123406"/>
              <a:gd name="connsiteX4" fmla="*/ 0 w 5617233"/>
              <a:gd name="connsiteY4" fmla="*/ 0 h 11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7233" h="1123406">
                <a:moveTo>
                  <a:pt x="0" y="0"/>
                </a:moveTo>
                <a:lnTo>
                  <a:pt x="5617233" y="0"/>
                </a:lnTo>
                <a:lnTo>
                  <a:pt x="5138058" y="1123406"/>
                </a:lnTo>
                <a:lnTo>
                  <a:pt x="8709" y="1123406"/>
                </a:lnTo>
                <a:lnTo>
                  <a:pt x="0" y="0"/>
                </a:lnTo>
                <a:close/>
              </a:path>
            </a:pathLst>
          </a:custGeom>
          <a:solidFill>
            <a:srgbClr val="D3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itle 1">
            <a:extLst>
              <a:ext uri="{FF2B5EF4-FFF2-40B4-BE49-F238E27FC236}">
                <a16:creationId xmlns:a16="http://schemas.microsoft.com/office/drawing/2014/main" id="{01C062F3-7DD2-4892-B1C9-FBCC95B00663}"/>
              </a:ext>
            </a:extLst>
          </p:cNvPr>
          <p:cNvSpPr>
            <a:spLocks noGrp="1"/>
          </p:cNvSpPr>
          <p:nvPr>
            <p:ph type="ctrTitle" hasCustomPrompt="1"/>
          </p:nvPr>
        </p:nvSpPr>
        <p:spPr>
          <a:xfrm>
            <a:off x="406400" y="1402610"/>
            <a:ext cx="6299200" cy="730991"/>
          </a:xfrm>
        </p:spPr>
        <p:txBody>
          <a:bodyPr/>
          <a:lstStyle>
            <a:lvl1pPr algn="l">
              <a:defRPr baseline="0">
                <a:solidFill>
                  <a:schemeClr val="bg1"/>
                </a:solidFill>
                <a:latin typeface="Source Serif Pro" panose="02040603050405020204" pitchFamily="18" charset="0"/>
                <a:ea typeface="Source Serif Pro" panose="02040603050405020204" pitchFamily="18" charset="0"/>
                <a:cs typeface="Calibri" panose="020F0502020204030204" pitchFamily="34" charset="0"/>
              </a:defRPr>
            </a:lvl1pPr>
          </a:lstStyle>
          <a:p>
            <a:r>
              <a:rPr lang="en-US" dirty="0"/>
              <a:t>Section Title</a:t>
            </a:r>
          </a:p>
        </p:txBody>
      </p:sp>
      <p:sp>
        <p:nvSpPr>
          <p:cNvPr id="19" name="Rectangle 18">
            <a:extLst>
              <a:ext uri="{FF2B5EF4-FFF2-40B4-BE49-F238E27FC236}">
                <a16:creationId xmlns:a16="http://schemas.microsoft.com/office/drawing/2014/main" id="{83B38312-4BCE-4817-A4FB-A483BCF28046}"/>
              </a:ext>
            </a:extLst>
          </p:cNvPr>
          <p:cNvSpPr/>
          <p:nvPr/>
        </p:nvSpPr>
        <p:spPr>
          <a:xfrm>
            <a:off x="593983" y="6553201"/>
            <a:ext cx="10860116" cy="115633"/>
          </a:xfrm>
          <a:prstGeom prst="rect">
            <a:avLst/>
          </a:prstGeom>
          <a:solidFill>
            <a:srgbClr val="DB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Shape 8">
            <a:extLst>
              <a:ext uri="{FF2B5EF4-FFF2-40B4-BE49-F238E27FC236}">
                <a16:creationId xmlns:a16="http://schemas.microsoft.com/office/drawing/2014/main" id="{C254C358-4A53-42BB-B3F4-98A1A6FE6BC9}"/>
              </a:ext>
            </a:extLst>
          </p:cNvPr>
          <p:cNvSpPr/>
          <p:nvPr userDrawn="1"/>
        </p:nvSpPr>
        <p:spPr>
          <a:xfrm>
            <a:off x="593985" y="205801"/>
            <a:ext cx="8959920" cy="603220"/>
          </a:xfrm>
          <a:custGeom>
            <a:avLst/>
            <a:gdLst>
              <a:gd name="connsiteX0" fmla="*/ 0 w 6542117"/>
              <a:gd name="connsiteY0" fmla="*/ 8313 h 457200"/>
              <a:gd name="connsiteX1" fmla="*/ 0 w 6542117"/>
              <a:gd name="connsiteY1" fmla="*/ 8313 h 457200"/>
              <a:gd name="connsiteX2" fmla="*/ 0 w 6542117"/>
              <a:gd name="connsiteY2" fmla="*/ 457200 h 457200"/>
              <a:gd name="connsiteX3" fmla="*/ 6251171 w 6542117"/>
              <a:gd name="connsiteY3" fmla="*/ 457200 h 457200"/>
              <a:gd name="connsiteX4" fmla="*/ 6542117 w 6542117"/>
              <a:gd name="connsiteY4" fmla="*/ 0 h 457200"/>
              <a:gd name="connsiteX5" fmla="*/ 0 w 6542117"/>
              <a:gd name="connsiteY5" fmla="*/ 8313 h 457200"/>
              <a:gd name="connsiteX0" fmla="*/ 0 w 6855758"/>
              <a:gd name="connsiteY0" fmla="*/ 16420 h 465307"/>
              <a:gd name="connsiteX1" fmla="*/ 0 w 6855758"/>
              <a:gd name="connsiteY1" fmla="*/ 16420 h 465307"/>
              <a:gd name="connsiteX2" fmla="*/ 0 w 6855758"/>
              <a:gd name="connsiteY2" fmla="*/ 465307 h 465307"/>
              <a:gd name="connsiteX3" fmla="*/ 6251171 w 6855758"/>
              <a:gd name="connsiteY3" fmla="*/ 465307 h 465307"/>
              <a:gd name="connsiteX4" fmla="*/ 6855758 w 6855758"/>
              <a:gd name="connsiteY4" fmla="*/ 0 h 465307"/>
              <a:gd name="connsiteX5" fmla="*/ 0 w 6855758"/>
              <a:gd name="connsiteY5" fmla="*/ 16420 h 465307"/>
              <a:gd name="connsiteX0" fmla="*/ 0 w 6855758"/>
              <a:gd name="connsiteY0" fmla="*/ 16420 h 465307"/>
              <a:gd name="connsiteX1" fmla="*/ 0 w 6855758"/>
              <a:gd name="connsiteY1" fmla="*/ 16420 h 465307"/>
              <a:gd name="connsiteX2" fmla="*/ 0 w 6855758"/>
              <a:gd name="connsiteY2" fmla="*/ 465307 h 465307"/>
              <a:gd name="connsiteX3" fmla="*/ 6605022 w 6855758"/>
              <a:gd name="connsiteY3" fmla="*/ 465307 h 465307"/>
              <a:gd name="connsiteX4" fmla="*/ 6855758 w 6855758"/>
              <a:gd name="connsiteY4" fmla="*/ 0 h 465307"/>
              <a:gd name="connsiteX5" fmla="*/ 0 w 6855758"/>
              <a:gd name="connsiteY5" fmla="*/ 16420 h 465307"/>
              <a:gd name="connsiteX0" fmla="*/ 0 w 6855758"/>
              <a:gd name="connsiteY0" fmla="*/ 16420 h 465307"/>
              <a:gd name="connsiteX1" fmla="*/ 0 w 6855758"/>
              <a:gd name="connsiteY1" fmla="*/ 16420 h 465307"/>
              <a:gd name="connsiteX2" fmla="*/ 0 w 6855758"/>
              <a:gd name="connsiteY2" fmla="*/ 465307 h 465307"/>
              <a:gd name="connsiteX3" fmla="*/ 6548727 w 6855758"/>
              <a:gd name="connsiteY3" fmla="*/ 465307 h 465307"/>
              <a:gd name="connsiteX4" fmla="*/ 6855758 w 6855758"/>
              <a:gd name="connsiteY4" fmla="*/ 0 h 465307"/>
              <a:gd name="connsiteX5" fmla="*/ 0 w 6855758"/>
              <a:gd name="connsiteY5" fmla="*/ 16420 h 46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58" h="465307">
                <a:moveTo>
                  <a:pt x="0" y="16420"/>
                </a:moveTo>
                <a:lnTo>
                  <a:pt x="0" y="16420"/>
                </a:lnTo>
                <a:lnTo>
                  <a:pt x="0" y="465307"/>
                </a:lnTo>
                <a:lnTo>
                  <a:pt x="6548727" y="465307"/>
                </a:lnTo>
                <a:lnTo>
                  <a:pt x="6855758" y="0"/>
                </a:lnTo>
                <a:lnTo>
                  <a:pt x="0" y="16420"/>
                </a:lnTo>
                <a:close/>
              </a:path>
            </a:pathLst>
          </a:custGeom>
          <a:solidFill>
            <a:srgbClr val="F3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7D01E727-A386-46A0-8B2F-56D08B9265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600" y="228601"/>
            <a:ext cx="1714937" cy="624622"/>
          </a:xfrm>
          <a:prstGeom prst="rect">
            <a:avLst/>
          </a:prstGeom>
        </p:spPr>
      </p:pic>
      <p:sp>
        <p:nvSpPr>
          <p:cNvPr id="11" name="TextBox 10">
            <a:extLst>
              <a:ext uri="{FF2B5EF4-FFF2-40B4-BE49-F238E27FC236}">
                <a16:creationId xmlns:a16="http://schemas.microsoft.com/office/drawing/2014/main" id="{5689B70B-E34C-4220-8FBB-952C0388BEDF}"/>
              </a:ext>
            </a:extLst>
          </p:cNvPr>
          <p:cNvSpPr txBox="1"/>
          <p:nvPr userDrawn="1"/>
        </p:nvSpPr>
        <p:spPr>
          <a:xfrm>
            <a:off x="728718" y="287179"/>
            <a:ext cx="7577959" cy="492443"/>
          </a:xfrm>
          <a:prstGeom prst="rect">
            <a:avLst/>
          </a:prstGeom>
          <a:noFill/>
        </p:spPr>
        <p:txBody>
          <a:bodyPr wrap="square" rtlCol="0">
            <a:spAutoFit/>
          </a:bodyPr>
          <a:lstStyle/>
          <a:p>
            <a:pPr>
              <a:spcBef>
                <a:spcPts val="300"/>
              </a:spcBef>
              <a:spcAft>
                <a:spcPts val="0"/>
              </a:spcAft>
            </a:pPr>
            <a:r>
              <a:rPr lang="en-US" sz="1000" dirty="0">
                <a:solidFill>
                  <a:schemeClr val="bg1"/>
                </a:solidFill>
                <a:latin typeface="Source Sans Pro Light" panose="020B0403030403020204" pitchFamily="34" charset="0"/>
              </a:rPr>
              <a:t>TIA Technical Convention</a:t>
            </a:r>
          </a:p>
          <a:p>
            <a:pPr>
              <a:spcBef>
                <a:spcPts val="600"/>
              </a:spcBef>
              <a:spcAft>
                <a:spcPts val="0"/>
              </a:spcAft>
            </a:pPr>
            <a:r>
              <a:rPr lang="en-US" sz="1100" b="1" dirty="0">
                <a:solidFill>
                  <a:schemeClr val="bg1"/>
                </a:solidFill>
                <a:latin typeface="Source Sans Pro" panose="020B0503030403020204" pitchFamily="34" charset="0"/>
              </a:rPr>
              <a:t>FSMA Compliance - A Wholistic Approach</a:t>
            </a:r>
            <a:endParaRPr lang="en-US" sz="1100" b="1" dirty="0">
              <a:solidFill>
                <a:schemeClr val="bg1"/>
              </a:solidFill>
              <a:latin typeface="Source Sans Pro" panose="020B05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86046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Cover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01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88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95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ody copy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620683" y="564410"/>
            <a:ext cx="10860117" cy="730991"/>
          </a:xfrm>
        </p:spPr>
        <p:txBody>
          <a:bodyPr>
            <a:normAutofit/>
          </a:bodyPr>
          <a:lstStyle>
            <a:lvl1pPr algn="l">
              <a:defRPr sz="3600" baseline="0">
                <a:solidFill>
                  <a:srgbClr val="F37063"/>
                </a:solidFill>
                <a:latin typeface="Source Serif Pro" panose="02040603050405020204" pitchFamily="18" charset="0"/>
                <a:ea typeface="Source Serif Pro" panose="02040603050405020204" pitchFamily="18" charset="0"/>
                <a:cs typeface="Calibri" panose="020F0502020204030204" pitchFamily="34" charset="0"/>
              </a:defRPr>
            </a:lvl1pPr>
          </a:lstStyle>
          <a:p>
            <a:r>
              <a:rPr lang="en-US" dirty="0"/>
              <a:t>Click to edit Master title style</a:t>
            </a:r>
          </a:p>
        </p:txBody>
      </p:sp>
      <p:sp>
        <p:nvSpPr>
          <p:cNvPr id="12" name="Text Placeholder 2"/>
          <p:cNvSpPr>
            <a:spLocks noGrp="1"/>
          </p:cNvSpPr>
          <p:nvPr>
            <p:ph idx="1"/>
          </p:nvPr>
        </p:nvSpPr>
        <p:spPr>
          <a:xfrm>
            <a:off x="620685" y="1463304"/>
            <a:ext cx="10806716" cy="4287816"/>
          </a:xfrm>
          <a:prstGeom prst="rect">
            <a:avLst/>
          </a:prstGeom>
        </p:spPr>
        <p:txBody>
          <a:bodyPr vert="horz" lIns="91440" tIns="45720" rIns="91440" bIns="45720" rtlCol="0">
            <a:normAutofit/>
          </a:bodyPr>
          <a:lstStyle>
            <a:lvl1pPr>
              <a:buClr>
                <a:srgbClr val="D60B56"/>
              </a:buClr>
              <a:defRPr>
                <a:solidFill>
                  <a:schemeClr val="tx1"/>
                </a:solidFill>
                <a:latin typeface="+mn-lt"/>
              </a:defRPr>
            </a:lvl1pPr>
            <a:lvl2pPr>
              <a:defRPr sz="2600">
                <a:solidFill>
                  <a:schemeClr val="tx1">
                    <a:lumMod val="85000"/>
                    <a:lumOff val="15000"/>
                  </a:schemeClr>
                </a:solidFill>
                <a:latin typeface="+mn-lt"/>
              </a:defRPr>
            </a:lvl2pPr>
            <a:lvl3pPr>
              <a:buClr>
                <a:srgbClr val="D60B56"/>
              </a:buClr>
              <a:defRPr sz="2600">
                <a:solidFill>
                  <a:schemeClr val="tx1">
                    <a:lumMod val="85000"/>
                    <a:lumOff val="15000"/>
                  </a:schemeClr>
                </a:solidFill>
                <a:latin typeface="+mn-lt"/>
              </a:defRPr>
            </a:lvl3pPr>
            <a:lvl4pPr>
              <a:buClr>
                <a:schemeClr val="tx1"/>
              </a:buClr>
              <a:defRPr sz="2600">
                <a:solidFill>
                  <a:schemeClr val="tx1">
                    <a:lumMod val="85000"/>
                    <a:lumOff val="15000"/>
                  </a:schemeClr>
                </a:solidFill>
                <a:latin typeface="+mn-lt"/>
              </a:defRPr>
            </a:lvl4pPr>
            <a:lvl5pPr>
              <a:defRPr sz="2600">
                <a:solidFill>
                  <a:schemeClr val="tx1">
                    <a:lumMod val="85000"/>
                    <a:lumOff val="1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6804702D-C09D-471D-B224-B22358852C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9769" y="6044279"/>
            <a:ext cx="1997632" cy="545689"/>
          </a:xfrm>
          <a:prstGeom prst="rect">
            <a:avLst/>
          </a:prstGeom>
        </p:spPr>
      </p:pic>
      <p:sp>
        <p:nvSpPr>
          <p:cNvPr id="5" name="Rectangle 4">
            <a:extLst>
              <a:ext uri="{FF2B5EF4-FFF2-40B4-BE49-F238E27FC236}">
                <a16:creationId xmlns:a16="http://schemas.microsoft.com/office/drawing/2014/main" id="{2554FEA1-C361-41FD-A9F9-61C0738F5C2C}"/>
              </a:ext>
            </a:extLst>
          </p:cNvPr>
          <p:cNvSpPr/>
          <p:nvPr userDrawn="1"/>
        </p:nvSpPr>
        <p:spPr>
          <a:xfrm>
            <a:off x="620685" y="189167"/>
            <a:ext cx="10860116" cy="115633"/>
          </a:xfrm>
          <a:prstGeom prst="rect">
            <a:avLst/>
          </a:prstGeom>
          <a:solidFill>
            <a:srgbClr val="DB3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Freeform: Shape 5">
            <a:extLst>
              <a:ext uri="{FF2B5EF4-FFF2-40B4-BE49-F238E27FC236}">
                <a16:creationId xmlns:a16="http://schemas.microsoft.com/office/drawing/2014/main" id="{FBC8F22D-CE08-406E-9EC7-717880D5176C}"/>
              </a:ext>
            </a:extLst>
          </p:cNvPr>
          <p:cNvSpPr/>
          <p:nvPr userDrawn="1"/>
        </p:nvSpPr>
        <p:spPr>
          <a:xfrm>
            <a:off x="609600" y="6044278"/>
            <a:ext cx="8045045" cy="457200"/>
          </a:xfrm>
          <a:custGeom>
            <a:avLst/>
            <a:gdLst>
              <a:gd name="connsiteX0" fmla="*/ 0 w 6542117"/>
              <a:gd name="connsiteY0" fmla="*/ 8313 h 457200"/>
              <a:gd name="connsiteX1" fmla="*/ 0 w 6542117"/>
              <a:gd name="connsiteY1" fmla="*/ 8313 h 457200"/>
              <a:gd name="connsiteX2" fmla="*/ 0 w 6542117"/>
              <a:gd name="connsiteY2" fmla="*/ 457200 h 457200"/>
              <a:gd name="connsiteX3" fmla="*/ 6251171 w 6542117"/>
              <a:gd name="connsiteY3" fmla="*/ 457200 h 457200"/>
              <a:gd name="connsiteX4" fmla="*/ 6542117 w 6542117"/>
              <a:gd name="connsiteY4" fmla="*/ 0 h 457200"/>
              <a:gd name="connsiteX5" fmla="*/ 0 w 6542117"/>
              <a:gd name="connsiteY5" fmla="*/ 8313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2117" h="457200">
                <a:moveTo>
                  <a:pt x="0" y="8313"/>
                </a:moveTo>
                <a:lnTo>
                  <a:pt x="0" y="8313"/>
                </a:lnTo>
                <a:lnTo>
                  <a:pt x="0" y="457200"/>
                </a:lnTo>
                <a:lnTo>
                  <a:pt x="6251171" y="457200"/>
                </a:lnTo>
                <a:lnTo>
                  <a:pt x="6542117" y="0"/>
                </a:lnTo>
                <a:lnTo>
                  <a:pt x="0" y="8313"/>
                </a:lnTo>
                <a:close/>
              </a:path>
            </a:pathLst>
          </a:custGeom>
          <a:solidFill>
            <a:srgbClr val="F3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Box 8">
            <a:extLst>
              <a:ext uri="{FF2B5EF4-FFF2-40B4-BE49-F238E27FC236}">
                <a16:creationId xmlns:a16="http://schemas.microsoft.com/office/drawing/2014/main" id="{83EE3E75-84BE-470B-98E4-2BA5D4813E53}"/>
              </a:ext>
            </a:extLst>
          </p:cNvPr>
          <p:cNvSpPr txBox="1"/>
          <p:nvPr userDrawn="1"/>
        </p:nvSpPr>
        <p:spPr>
          <a:xfrm>
            <a:off x="724131" y="6155589"/>
            <a:ext cx="3962400" cy="246221"/>
          </a:xfrm>
          <a:prstGeom prst="rect">
            <a:avLst/>
          </a:prstGeom>
          <a:noFill/>
        </p:spPr>
        <p:txBody>
          <a:bodyPr wrap="square" rtlCol="0">
            <a:spAutoFit/>
          </a:bodyPr>
          <a:lstStyle/>
          <a:p>
            <a:pPr>
              <a:spcBef>
                <a:spcPts val="300"/>
              </a:spcBef>
              <a:spcAft>
                <a:spcPts val="0"/>
              </a:spcAft>
            </a:pPr>
            <a:r>
              <a:rPr lang="en-US" sz="1000" dirty="0">
                <a:solidFill>
                  <a:schemeClr val="bg1"/>
                </a:solidFill>
                <a:latin typeface="Source Sans Pro Light" panose="020B0403030403020204" pitchFamily="34" charset="0"/>
              </a:rPr>
              <a:t>Presented for Example Company - August 31, 2019</a:t>
            </a:r>
          </a:p>
        </p:txBody>
      </p:sp>
    </p:spTree>
    <p:extLst>
      <p:ext uri="{BB962C8B-B14F-4D97-AF65-F5344CB8AC3E}">
        <p14:creationId xmlns:p14="http://schemas.microsoft.com/office/powerpoint/2010/main" val="2917405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339823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Lst>
  <p:txStyles>
    <p:titleStyle>
      <a:lvl1pPr algn="l" defTabSz="914400" rtl="0" eaLnBrk="1" latinLnBrk="0" hangingPunct="1">
        <a:spcBef>
          <a:spcPct val="0"/>
        </a:spcBef>
        <a:buNone/>
        <a:defRPr sz="4000" kern="1200">
          <a:solidFill>
            <a:schemeClr val="tx1"/>
          </a:solidFill>
          <a:latin typeface="Futura Md BT" panose="020B0602020204020303" pitchFamily="34" charset="0"/>
          <a:ea typeface="+mj-ea"/>
          <a:cs typeface="+mj-cs"/>
        </a:defRPr>
      </a:lvl1pPr>
    </p:titleStyle>
    <p:bodyStyle>
      <a:lvl1pPr marL="342900" indent="-342900" algn="l" defTabSz="914400" rtl="0" eaLnBrk="1" latinLnBrk="0" hangingPunct="1">
        <a:spcBef>
          <a:spcPct val="20000"/>
        </a:spcBef>
        <a:buClr>
          <a:srgbClr val="A70633"/>
        </a:buClr>
        <a:buFont typeface="Arial" panose="020B0604020202020204"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Clr>
          <a:srgbClr val="F58025"/>
        </a:buClr>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spcBef>
          <a:spcPct val="20000"/>
        </a:spcBef>
        <a:buClr>
          <a:srgbClr val="00A18E"/>
        </a:buClr>
        <a:buFont typeface="Arial" panose="020B0604020202020204" pitchFamily="34" charset="0"/>
        <a:buChar char="–"/>
        <a:defRPr sz="2800" kern="1200">
          <a:solidFill>
            <a:schemeClr val="tx1"/>
          </a:solidFill>
          <a:latin typeface="+mj-lt"/>
          <a:ea typeface="+mn-ea"/>
          <a:cs typeface="+mn-cs"/>
        </a:defRPr>
      </a:lvl4pPr>
      <a:lvl5pPr marL="2057400" indent="-228600" algn="l" defTabSz="914400" rtl="0" eaLnBrk="1" latinLnBrk="0" hangingPunct="1">
        <a:spcBef>
          <a:spcPct val="20000"/>
        </a:spcBef>
        <a:buClr>
          <a:schemeClr val="bg1">
            <a:lumMod val="50000"/>
          </a:schemeClr>
        </a:buClr>
        <a:buFont typeface="Arial" panose="020B0604020202020204" pitchFamily="34"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FSMA Compliance – </a:t>
            </a:r>
            <a:br>
              <a:rPr lang="en-US" dirty="0"/>
            </a:br>
            <a:r>
              <a:rPr lang="en-US" dirty="0"/>
              <a:t>A Wholistic Approach</a:t>
            </a:r>
          </a:p>
        </p:txBody>
      </p:sp>
      <p:sp>
        <p:nvSpPr>
          <p:cNvPr id="6" name="Subtitle 5"/>
          <p:cNvSpPr>
            <a:spLocks noGrp="1"/>
          </p:cNvSpPr>
          <p:nvPr>
            <p:ph type="subTitle" idx="1"/>
          </p:nvPr>
        </p:nvSpPr>
        <p:spPr/>
        <p:txBody>
          <a:bodyPr/>
          <a:lstStyle/>
          <a:p>
            <a:r>
              <a:rPr lang="en-US" dirty="0"/>
              <a:t>Len Steed</a:t>
            </a:r>
          </a:p>
        </p:txBody>
      </p:sp>
      <p:pic>
        <p:nvPicPr>
          <p:cNvPr id="4" name="Picture 3">
            <a:extLst>
              <a:ext uri="{FF2B5EF4-FFF2-40B4-BE49-F238E27FC236}">
                <a16:creationId xmlns:a16="http://schemas.microsoft.com/office/drawing/2014/main" id="{66840B1F-795D-4E8C-9611-36203EAFA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648201"/>
            <a:ext cx="28575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839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0683" y="990601"/>
            <a:ext cx="10806716" cy="730991"/>
          </a:xfrm>
        </p:spPr>
        <p:txBody>
          <a:bodyPr>
            <a:normAutofit/>
          </a:bodyPr>
          <a:lstStyle/>
          <a:p>
            <a:r>
              <a:rPr lang="en-US" dirty="0"/>
              <a:t>5 Key Elements of FSMA</a:t>
            </a:r>
          </a:p>
        </p:txBody>
      </p:sp>
      <p:graphicFrame>
        <p:nvGraphicFramePr>
          <p:cNvPr id="6" name="Content Placeholder 5">
            <a:extLst>
              <a:ext uri="{FF2B5EF4-FFF2-40B4-BE49-F238E27FC236}">
                <a16:creationId xmlns:a16="http://schemas.microsoft.com/office/drawing/2014/main" id="{376200C3-8AB8-4BE8-AC73-917DA9B37563}"/>
              </a:ext>
            </a:extLst>
          </p:cNvPr>
          <p:cNvGraphicFramePr>
            <a:graphicFrameLocks noGrp="1"/>
          </p:cNvGraphicFramePr>
          <p:nvPr>
            <p:ph idx="4294967295"/>
            <p:extLst>
              <p:ext uri="{D42A27DB-BD31-4B8C-83A1-F6EECF244321}">
                <p14:modId xmlns:p14="http://schemas.microsoft.com/office/powerpoint/2010/main" val="3861323440"/>
              </p:ext>
            </p:extLst>
          </p:nvPr>
        </p:nvGraphicFramePr>
        <p:xfrm>
          <a:off x="1989139" y="1889126"/>
          <a:ext cx="8105775" cy="443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0656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9EFFE-CAEF-4705-B078-D60744AEA3A1}"/>
              </a:ext>
            </a:extLst>
          </p:cNvPr>
          <p:cNvSpPr>
            <a:spLocks noGrp="1"/>
          </p:cNvSpPr>
          <p:nvPr>
            <p:ph type="ctrTitle"/>
          </p:nvPr>
        </p:nvSpPr>
        <p:spPr/>
        <p:txBody>
          <a:bodyPr>
            <a:normAutofit/>
          </a:bodyPr>
          <a:lstStyle/>
          <a:p>
            <a:r>
              <a:rPr lang="en-US" dirty="0"/>
              <a:t>Wholistic Approach</a:t>
            </a:r>
          </a:p>
        </p:txBody>
      </p:sp>
    </p:spTree>
    <p:extLst>
      <p:ext uri="{BB962C8B-B14F-4D97-AF65-F5344CB8AC3E}">
        <p14:creationId xmlns:p14="http://schemas.microsoft.com/office/powerpoint/2010/main" val="78561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 </a:t>
            </a:r>
          </a:p>
        </p:txBody>
      </p:sp>
      <p:sp>
        <p:nvSpPr>
          <p:cNvPr id="3" name="Content Placeholder 2"/>
          <p:cNvSpPr>
            <a:spLocks noGrp="1"/>
          </p:cNvSpPr>
          <p:nvPr>
            <p:ph idx="1"/>
          </p:nvPr>
        </p:nvSpPr>
        <p:spPr/>
        <p:txBody>
          <a:bodyPr/>
          <a:lstStyle/>
          <a:p>
            <a:pPr marL="0" indent="0">
              <a:buNone/>
            </a:pPr>
            <a:r>
              <a:rPr lang="en-US" dirty="0"/>
              <a:t>What are some of the new regulatory powers that were granted to the FDA under FSMA?</a:t>
            </a:r>
          </a:p>
        </p:txBody>
      </p:sp>
      <p:pic>
        <p:nvPicPr>
          <p:cNvPr id="6" name="Picture 5">
            <a:extLst>
              <a:ext uri="{FF2B5EF4-FFF2-40B4-BE49-F238E27FC236}">
                <a16:creationId xmlns:a16="http://schemas.microsoft.com/office/drawing/2014/main" id="{9D7695FA-31E5-4879-B634-A924475CD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902367"/>
            <a:ext cx="10662800" cy="3498433"/>
          </a:xfrm>
          <a:prstGeom prst="rect">
            <a:avLst/>
          </a:prstGeom>
        </p:spPr>
      </p:pic>
    </p:spTree>
    <p:extLst>
      <p:ext uri="{BB962C8B-B14F-4D97-AF65-F5344CB8AC3E}">
        <p14:creationId xmlns:p14="http://schemas.microsoft.com/office/powerpoint/2010/main" val="669688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Answer!</a:t>
            </a:r>
          </a:p>
        </p:txBody>
      </p:sp>
      <p:sp>
        <p:nvSpPr>
          <p:cNvPr id="3" name="Content Placeholder 2"/>
          <p:cNvSpPr>
            <a:spLocks noGrp="1"/>
          </p:cNvSpPr>
          <p:nvPr>
            <p:ph idx="1"/>
          </p:nvPr>
        </p:nvSpPr>
        <p:spPr/>
        <p:txBody>
          <a:bodyPr/>
          <a:lstStyle/>
          <a:p>
            <a:r>
              <a:rPr lang="en-US" dirty="0"/>
              <a:t>Mandatory Recall</a:t>
            </a:r>
          </a:p>
          <a:p>
            <a:r>
              <a:rPr lang="en-US" dirty="0"/>
              <a:t>Administrative Detention</a:t>
            </a:r>
          </a:p>
          <a:p>
            <a:r>
              <a:rPr lang="en-US" dirty="0"/>
              <a:t>Record Access</a:t>
            </a:r>
          </a:p>
          <a:p>
            <a:r>
              <a:rPr lang="en-US" dirty="0"/>
              <a:t>Suspension of Registration</a:t>
            </a:r>
          </a:p>
          <a:p>
            <a:r>
              <a:rPr lang="en-US" dirty="0"/>
              <a:t>Reason to Believe</a:t>
            </a:r>
          </a:p>
          <a:p>
            <a:endParaRPr lang="en-US" dirty="0"/>
          </a:p>
        </p:txBody>
      </p:sp>
    </p:spTree>
    <p:extLst>
      <p:ext uri="{BB962C8B-B14F-4D97-AF65-F5344CB8AC3E}">
        <p14:creationId xmlns:p14="http://schemas.microsoft.com/office/powerpoint/2010/main" val="67819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Determining Compliance</a:t>
            </a:r>
          </a:p>
        </p:txBody>
      </p:sp>
      <p:sp>
        <p:nvSpPr>
          <p:cNvPr id="3" name="Content Placeholder 2"/>
          <p:cNvSpPr>
            <a:spLocks noGrp="1"/>
          </p:cNvSpPr>
          <p:nvPr>
            <p:ph idx="1"/>
          </p:nvPr>
        </p:nvSpPr>
        <p:spPr/>
        <p:txBody>
          <a:bodyPr/>
          <a:lstStyle/>
          <a:p>
            <a:r>
              <a:rPr lang="en-US" dirty="0"/>
              <a:t>101-Records Access</a:t>
            </a:r>
          </a:p>
          <a:p>
            <a:r>
              <a:rPr lang="en-US" dirty="0"/>
              <a:t>102-Registration of Food Facilities</a:t>
            </a:r>
          </a:p>
          <a:p>
            <a:r>
              <a:rPr lang="en-US" dirty="0"/>
              <a:t>206-Mandatory Recall</a:t>
            </a:r>
          </a:p>
          <a:p>
            <a:r>
              <a:rPr lang="en-US" dirty="0"/>
              <a:t>207 Administrative Detention</a:t>
            </a:r>
          </a:p>
          <a:p>
            <a:r>
              <a:rPr lang="en-US" dirty="0"/>
              <a:t>211- Reportable Food Registry</a:t>
            </a:r>
          </a:p>
          <a:p>
            <a:r>
              <a:rPr lang="en-US" dirty="0"/>
              <a:t>304-Prior Notice of Imported Foods</a:t>
            </a:r>
          </a:p>
        </p:txBody>
      </p:sp>
    </p:spTree>
    <p:extLst>
      <p:ext uri="{BB962C8B-B14F-4D97-AF65-F5344CB8AC3E}">
        <p14:creationId xmlns:p14="http://schemas.microsoft.com/office/powerpoint/2010/main" val="549981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Determining Compliance</a:t>
            </a:r>
          </a:p>
        </p:txBody>
      </p:sp>
      <p:sp>
        <p:nvSpPr>
          <p:cNvPr id="3" name="Content Placeholder 2"/>
          <p:cNvSpPr>
            <a:spLocks noGrp="1"/>
          </p:cNvSpPr>
          <p:nvPr>
            <p:ph idx="1"/>
          </p:nvPr>
        </p:nvSpPr>
        <p:spPr/>
        <p:txBody>
          <a:bodyPr/>
          <a:lstStyle/>
          <a:p>
            <a:r>
              <a:rPr lang="en-US" dirty="0"/>
              <a:t>103-Preventive Controls (Human or Animal)</a:t>
            </a:r>
          </a:p>
          <a:p>
            <a:r>
              <a:rPr lang="en-US" dirty="0"/>
              <a:t>105-Produce Safety (Growers)</a:t>
            </a:r>
          </a:p>
          <a:p>
            <a:r>
              <a:rPr lang="en-US" dirty="0"/>
              <a:t>106-Intentional Adulteration (Human)</a:t>
            </a:r>
          </a:p>
          <a:p>
            <a:r>
              <a:rPr lang="en-US" dirty="0"/>
              <a:t>111-Sanitary Transport (Human or Animal)</a:t>
            </a:r>
          </a:p>
          <a:p>
            <a:r>
              <a:rPr lang="en-US" dirty="0"/>
              <a:t>301-Foreign Supplier Verification Program (All)</a:t>
            </a:r>
          </a:p>
          <a:p>
            <a:r>
              <a:rPr lang="en-US" dirty="0"/>
              <a:t>302-Voluntary Qualified Importer Program</a:t>
            </a:r>
          </a:p>
          <a:p>
            <a:r>
              <a:rPr lang="en-US" dirty="0"/>
              <a:t>307-Accreditation of Third-Party Auditors</a:t>
            </a:r>
          </a:p>
          <a:p>
            <a:endParaRPr lang="en-US" dirty="0"/>
          </a:p>
        </p:txBody>
      </p:sp>
    </p:spTree>
    <p:extLst>
      <p:ext uri="{BB962C8B-B14F-4D97-AF65-F5344CB8AC3E}">
        <p14:creationId xmlns:p14="http://schemas.microsoft.com/office/powerpoint/2010/main" val="2947616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Developing and Evaluating Programs</a:t>
            </a:r>
          </a:p>
        </p:txBody>
      </p:sp>
      <p:sp>
        <p:nvSpPr>
          <p:cNvPr id="3" name="Content Placeholder 2"/>
          <p:cNvSpPr>
            <a:spLocks noGrp="1"/>
          </p:cNvSpPr>
          <p:nvPr>
            <p:ph idx="1"/>
          </p:nvPr>
        </p:nvSpPr>
        <p:spPr/>
        <p:txBody>
          <a:bodyPr/>
          <a:lstStyle/>
          <a:p>
            <a:r>
              <a:rPr lang="en-US" dirty="0"/>
              <a:t>Understanding Requirements</a:t>
            </a:r>
          </a:p>
          <a:p>
            <a:pPr lvl="1"/>
            <a:r>
              <a:rPr lang="en-US" dirty="0"/>
              <a:t>Training</a:t>
            </a:r>
          </a:p>
          <a:p>
            <a:pPr lvl="1"/>
            <a:r>
              <a:rPr lang="en-US" dirty="0"/>
              <a:t>Collaboration</a:t>
            </a:r>
          </a:p>
          <a:p>
            <a:pPr lvl="1"/>
            <a:r>
              <a:rPr lang="en-US" dirty="0"/>
              <a:t>Guidance and Regulatory Documents</a:t>
            </a:r>
          </a:p>
          <a:p>
            <a:pPr lvl="1"/>
            <a:r>
              <a:rPr lang="en-US" dirty="0"/>
              <a:t>Industry Updates</a:t>
            </a:r>
          </a:p>
          <a:p>
            <a:endParaRPr lang="en-US" dirty="0"/>
          </a:p>
        </p:txBody>
      </p:sp>
    </p:spTree>
    <p:extLst>
      <p:ext uri="{BB962C8B-B14F-4D97-AF65-F5344CB8AC3E}">
        <p14:creationId xmlns:p14="http://schemas.microsoft.com/office/powerpoint/2010/main" val="3047102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Developing and Evaluating Programs</a:t>
            </a:r>
          </a:p>
        </p:txBody>
      </p:sp>
      <p:sp>
        <p:nvSpPr>
          <p:cNvPr id="3" name="Content Placeholder 2"/>
          <p:cNvSpPr>
            <a:spLocks noGrp="1"/>
          </p:cNvSpPr>
          <p:nvPr>
            <p:ph idx="1"/>
          </p:nvPr>
        </p:nvSpPr>
        <p:spPr/>
        <p:txBody>
          <a:bodyPr/>
          <a:lstStyle/>
          <a:p>
            <a:r>
              <a:rPr lang="en-US" dirty="0"/>
              <a:t>Current Program and Policy Review</a:t>
            </a:r>
          </a:p>
          <a:p>
            <a:pPr lvl="1"/>
            <a:r>
              <a:rPr lang="en-US" dirty="0"/>
              <a:t>Includes review of prerequisite programs</a:t>
            </a:r>
          </a:p>
          <a:p>
            <a:pPr lvl="1"/>
            <a:r>
              <a:rPr lang="en-US" dirty="0"/>
              <a:t>Policies</a:t>
            </a:r>
          </a:p>
          <a:p>
            <a:pPr lvl="1"/>
            <a:r>
              <a:rPr lang="en-US" dirty="0"/>
              <a:t>Programs</a:t>
            </a:r>
          </a:p>
          <a:p>
            <a:pPr lvl="1"/>
            <a:r>
              <a:rPr lang="en-US" dirty="0"/>
              <a:t>SOPs</a:t>
            </a:r>
          </a:p>
          <a:p>
            <a:pPr lvl="2"/>
            <a:r>
              <a:rPr lang="en-US" dirty="0"/>
              <a:t>Time</a:t>
            </a:r>
          </a:p>
          <a:p>
            <a:pPr lvl="2"/>
            <a:r>
              <a:rPr lang="en-US" dirty="0"/>
              <a:t>Resources</a:t>
            </a:r>
          </a:p>
          <a:p>
            <a:endParaRPr lang="en-US" dirty="0"/>
          </a:p>
        </p:txBody>
      </p:sp>
    </p:spTree>
    <p:extLst>
      <p:ext uri="{BB962C8B-B14F-4D97-AF65-F5344CB8AC3E}">
        <p14:creationId xmlns:p14="http://schemas.microsoft.com/office/powerpoint/2010/main" val="3259135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Developing and Evaluating Programs</a:t>
            </a:r>
          </a:p>
        </p:txBody>
      </p:sp>
      <p:sp>
        <p:nvSpPr>
          <p:cNvPr id="3" name="Content Placeholder 2"/>
          <p:cNvSpPr>
            <a:spLocks noGrp="1"/>
          </p:cNvSpPr>
          <p:nvPr>
            <p:ph idx="1"/>
          </p:nvPr>
        </p:nvSpPr>
        <p:spPr/>
        <p:txBody>
          <a:bodyPr/>
          <a:lstStyle/>
          <a:p>
            <a:r>
              <a:rPr lang="en-US" dirty="0"/>
              <a:t>Conducting or Reviewing Assessments</a:t>
            </a:r>
          </a:p>
          <a:p>
            <a:pPr lvl="1"/>
            <a:r>
              <a:rPr lang="en-US" dirty="0"/>
              <a:t>Food Safety (Food Fraud, Transportation)</a:t>
            </a:r>
          </a:p>
          <a:p>
            <a:pPr lvl="1"/>
            <a:r>
              <a:rPr lang="en-US" dirty="0"/>
              <a:t>Intentional Adulteration</a:t>
            </a:r>
          </a:p>
          <a:p>
            <a:pPr lvl="1"/>
            <a:r>
              <a:rPr lang="en-US" dirty="0"/>
              <a:t>Foreign Suppliers and Raw Materials</a:t>
            </a:r>
          </a:p>
          <a:p>
            <a:endParaRPr lang="en-US" dirty="0"/>
          </a:p>
        </p:txBody>
      </p:sp>
    </p:spTree>
    <p:extLst>
      <p:ext uri="{BB962C8B-B14F-4D97-AF65-F5344CB8AC3E}">
        <p14:creationId xmlns:p14="http://schemas.microsoft.com/office/powerpoint/2010/main" val="3716467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Developing and Evaluating Programs</a:t>
            </a:r>
          </a:p>
        </p:txBody>
      </p:sp>
      <p:sp>
        <p:nvSpPr>
          <p:cNvPr id="3" name="Content Placeholder 2"/>
          <p:cNvSpPr>
            <a:spLocks noGrp="1"/>
          </p:cNvSpPr>
          <p:nvPr>
            <p:ph idx="1"/>
          </p:nvPr>
        </p:nvSpPr>
        <p:spPr/>
        <p:txBody>
          <a:bodyPr/>
          <a:lstStyle/>
          <a:p>
            <a:r>
              <a:rPr lang="en-US" dirty="0"/>
              <a:t>Developing, Implementing, or Reviewing Controls</a:t>
            </a:r>
          </a:p>
          <a:p>
            <a:pPr lvl="1"/>
            <a:r>
              <a:rPr lang="en-US" dirty="0"/>
              <a:t>Preventive Controls (CCPs)</a:t>
            </a:r>
          </a:p>
          <a:p>
            <a:pPr lvl="1"/>
            <a:r>
              <a:rPr lang="en-US" dirty="0"/>
              <a:t>Mitigation Strategies (IA)</a:t>
            </a:r>
          </a:p>
          <a:p>
            <a:pPr lvl="1"/>
            <a:r>
              <a:rPr lang="en-US" dirty="0"/>
              <a:t>Management Components</a:t>
            </a:r>
          </a:p>
          <a:p>
            <a:pPr lvl="2"/>
            <a:r>
              <a:rPr lang="en-US" dirty="0"/>
              <a:t>Monitoring</a:t>
            </a:r>
          </a:p>
          <a:p>
            <a:pPr lvl="2"/>
            <a:r>
              <a:rPr lang="en-US" dirty="0"/>
              <a:t>Corrective Actions (Corrections)</a:t>
            </a:r>
          </a:p>
          <a:p>
            <a:pPr lvl="2"/>
            <a:r>
              <a:rPr lang="en-US" dirty="0"/>
              <a:t>Verification</a:t>
            </a:r>
          </a:p>
          <a:p>
            <a:pPr lvl="2"/>
            <a:r>
              <a:rPr lang="en-US" dirty="0"/>
              <a:t>Sometimes Validation</a:t>
            </a:r>
          </a:p>
          <a:p>
            <a:endParaRPr lang="en-US" dirty="0"/>
          </a:p>
        </p:txBody>
      </p:sp>
    </p:spTree>
    <p:extLst>
      <p:ext uri="{BB962C8B-B14F-4D97-AF65-F5344CB8AC3E}">
        <p14:creationId xmlns:p14="http://schemas.microsoft.com/office/powerpoint/2010/main" val="1965721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0AEC-3766-4704-9B19-3F311F88AAE2}"/>
              </a:ext>
            </a:extLst>
          </p:cNvPr>
          <p:cNvSpPr>
            <a:spLocks noGrp="1"/>
          </p:cNvSpPr>
          <p:nvPr>
            <p:ph type="ctrTitle"/>
          </p:nvPr>
        </p:nvSpPr>
        <p:spPr/>
        <p:txBody>
          <a:bodyPr/>
          <a:lstStyle/>
          <a:p>
            <a:r>
              <a:rPr lang="en-US" dirty="0"/>
              <a:t>Who is AIB International? </a:t>
            </a:r>
          </a:p>
        </p:txBody>
      </p:sp>
      <p:sp>
        <p:nvSpPr>
          <p:cNvPr id="3" name="Content Placeholder 2">
            <a:extLst>
              <a:ext uri="{FF2B5EF4-FFF2-40B4-BE49-F238E27FC236}">
                <a16:creationId xmlns:a16="http://schemas.microsoft.com/office/drawing/2014/main" id="{BD136CAB-EF85-4FBC-A0CF-1C51A70981CA}"/>
              </a:ext>
            </a:extLst>
          </p:cNvPr>
          <p:cNvSpPr>
            <a:spLocks noGrp="1"/>
          </p:cNvSpPr>
          <p:nvPr>
            <p:ph idx="1"/>
          </p:nvPr>
        </p:nvSpPr>
        <p:spPr/>
        <p:txBody>
          <a:bodyPr/>
          <a:lstStyle/>
          <a:p>
            <a:r>
              <a:rPr lang="en-US" dirty="0"/>
              <a:t>For 100 years, AIB International has been committed to partnering with our clients to ensure the </a:t>
            </a:r>
            <a:r>
              <a:rPr lang="en-US" u="sng" dirty="0"/>
              <a:t>enjoyment of safe, high-quality food everywhere</a:t>
            </a:r>
            <a:r>
              <a:rPr lang="en-US" dirty="0"/>
              <a:t>. </a:t>
            </a:r>
          </a:p>
          <a:p>
            <a:r>
              <a:rPr lang="en-US" dirty="0"/>
              <a:t>Our global team of food safety and quality professionals in 120 countries helps our customers address virtually every link in their supply chains. </a:t>
            </a:r>
          </a:p>
          <a:p>
            <a:r>
              <a:rPr lang="en-US" dirty="0"/>
              <a:t>We believe </a:t>
            </a:r>
            <a:r>
              <a:rPr lang="en-US" u="sng" dirty="0"/>
              <a:t>everyone</a:t>
            </a:r>
            <a:r>
              <a:rPr lang="en-US" dirty="0"/>
              <a:t> deserves safe, high-quality food, so we are proud to celebrate our 100</a:t>
            </a:r>
            <a:r>
              <a:rPr lang="en-US" baseline="30000" dirty="0"/>
              <a:t>th</a:t>
            </a:r>
            <a:r>
              <a:rPr lang="en-US" dirty="0"/>
              <a:t> anniversary here at IBIE by continuing to share our insights and expertise with the industry. </a:t>
            </a:r>
          </a:p>
        </p:txBody>
      </p:sp>
    </p:spTree>
    <p:extLst>
      <p:ext uri="{BB962C8B-B14F-4D97-AF65-F5344CB8AC3E}">
        <p14:creationId xmlns:p14="http://schemas.microsoft.com/office/powerpoint/2010/main" val="2309405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Developing and Evaluating Programs</a:t>
            </a:r>
          </a:p>
        </p:txBody>
      </p:sp>
      <p:sp>
        <p:nvSpPr>
          <p:cNvPr id="3" name="Content Placeholder 2"/>
          <p:cNvSpPr>
            <a:spLocks noGrp="1"/>
          </p:cNvSpPr>
          <p:nvPr>
            <p:ph idx="1"/>
          </p:nvPr>
        </p:nvSpPr>
        <p:spPr/>
        <p:txBody>
          <a:bodyPr/>
          <a:lstStyle/>
          <a:p>
            <a:r>
              <a:rPr lang="en-US" dirty="0"/>
              <a:t>Re-Analyzing</a:t>
            </a:r>
          </a:p>
          <a:p>
            <a:pPr lvl="1"/>
            <a:r>
              <a:rPr lang="en-US" dirty="0"/>
              <a:t>Minimum requirements</a:t>
            </a:r>
          </a:p>
          <a:p>
            <a:pPr lvl="1"/>
            <a:r>
              <a:rPr lang="en-US" dirty="0"/>
              <a:t>Significant Change</a:t>
            </a:r>
          </a:p>
          <a:p>
            <a:pPr lvl="1"/>
            <a:r>
              <a:rPr lang="en-US" dirty="0"/>
              <a:t>Corrective Actions</a:t>
            </a:r>
          </a:p>
          <a:p>
            <a:r>
              <a:rPr lang="en-US" dirty="0"/>
              <a:t>Documenting reviews</a:t>
            </a:r>
          </a:p>
          <a:p>
            <a:pPr lvl="1"/>
            <a:r>
              <a:rPr lang="en-US" dirty="0"/>
              <a:t>Document reviews</a:t>
            </a:r>
          </a:p>
          <a:p>
            <a:r>
              <a:rPr lang="en-US" dirty="0"/>
              <a:t>Re-signing and dating the Plan</a:t>
            </a:r>
          </a:p>
          <a:p>
            <a:pPr lvl="1"/>
            <a:r>
              <a:rPr lang="en-US" dirty="0"/>
              <a:t>Only required if changes are made</a:t>
            </a:r>
          </a:p>
        </p:txBody>
      </p:sp>
    </p:spTree>
    <p:extLst>
      <p:ext uri="{BB962C8B-B14F-4D97-AF65-F5344CB8AC3E}">
        <p14:creationId xmlns:p14="http://schemas.microsoft.com/office/powerpoint/2010/main" val="647711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Developing and Evaluating Programs</a:t>
            </a:r>
          </a:p>
        </p:txBody>
      </p:sp>
      <p:sp>
        <p:nvSpPr>
          <p:cNvPr id="3" name="Content Placeholder 2"/>
          <p:cNvSpPr>
            <a:spLocks noGrp="1"/>
          </p:cNvSpPr>
          <p:nvPr>
            <p:ph idx="1"/>
          </p:nvPr>
        </p:nvSpPr>
        <p:spPr/>
        <p:txBody>
          <a:bodyPr/>
          <a:lstStyle/>
          <a:p>
            <a:r>
              <a:rPr lang="en-US" dirty="0"/>
              <a:t>Documenting reviews</a:t>
            </a:r>
          </a:p>
          <a:p>
            <a:pPr lvl="1"/>
            <a:r>
              <a:rPr lang="en-US" dirty="0"/>
              <a:t>Written procedure</a:t>
            </a:r>
          </a:p>
          <a:p>
            <a:pPr lvl="1"/>
            <a:r>
              <a:rPr lang="en-US" dirty="0"/>
              <a:t>Proof review occurred</a:t>
            </a:r>
          </a:p>
          <a:p>
            <a:r>
              <a:rPr lang="en-US" dirty="0"/>
              <a:t>Re-signing and dating the Plan</a:t>
            </a:r>
          </a:p>
          <a:p>
            <a:pPr lvl="1"/>
            <a:r>
              <a:rPr lang="en-US" dirty="0"/>
              <a:t>Only required if changes are made</a:t>
            </a:r>
          </a:p>
          <a:p>
            <a:pPr lvl="1"/>
            <a:r>
              <a:rPr lang="en-US" dirty="0"/>
              <a:t>Maintaining discontinued plans</a:t>
            </a:r>
          </a:p>
        </p:txBody>
      </p:sp>
    </p:spTree>
    <p:extLst>
      <p:ext uri="{BB962C8B-B14F-4D97-AF65-F5344CB8AC3E}">
        <p14:creationId xmlns:p14="http://schemas.microsoft.com/office/powerpoint/2010/main" val="2380792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Maintaining Your Programs</a:t>
            </a:r>
          </a:p>
        </p:txBody>
      </p:sp>
      <p:sp>
        <p:nvSpPr>
          <p:cNvPr id="3" name="Content Placeholder 2"/>
          <p:cNvSpPr>
            <a:spLocks noGrp="1"/>
          </p:cNvSpPr>
          <p:nvPr>
            <p:ph idx="1"/>
          </p:nvPr>
        </p:nvSpPr>
        <p:spPr/>
        <p:txBody>
          <a:bodyPr/>
          <a:lstStyle/>
          <a:p>
            <a:r>
              <a:rPr lang="en-US"/>
              <a:t>Program Update or Review</a:t>
            </a:r>
          </a:p>
          <a:p>
            <a:pPr lvl="1"/>
            <a:r>
              <a:rPr lang="en-US"/>
              <a:t>New products</a:t>
            </a:r>
          </a:p>
          <a:p>
            <a:pPr lvl="1"/>
            <a:r>
              <a:rPr lang="en-US"/>
              <a:t>New equipment</a:t>
            </a:r>
          </a:p>
          <a:p>
            <a:pPr lvl="1"/>
            <a:r>
              <a:rPr lang="en-US"/>
              <a:t>Construction</a:t>
            </a:r>
          </a:p>
          <a:p>
            <a:pPr lvl="1"/>
            <a:r>
              <a:rPr lang="en-US"/>
              <a:t>New Suppliers</a:t>
            </a:r>
          </a:p>
          <a:p>
            <a:pPr lvl="2"/>
            <a:r>
              <a:rPr lang="en-US"/>
              <a:t>Plan review</a:t>
            </a:r>
          </a:p>
          <a:p>
            <a:pPr lvl="2"/>
            <a:r>
              <a:rPr lang="en-US"/>
              <a:t>Implement changes</a:t>
            </a:r>
          </a:p>
          <a:p>
            <a:pPr lvl="2"/>
            <a:r>
              <a:rPr lang="en-US"/>
              <a:t>Documentation</a:t>
            </a:r>
            <a:endParaRPr lang="en-US" dirty="0"/>
          </a:p>
        </p:txBody>
      </p:sp>
      <p:pic>
        <p:nvPicPr>
          <p:cNvPr id="6" name="Picture 5">
            <a:extLst>
              <a:ext uri="{FF2B5EF4-FFF2-40B4-BE49-F238E27FC236}">
                <a16:creationId xmlns:a16="http://schemas.microsoft.com/office/drawing/2014/main" id="{DBE77A26-698F-4DA9-A4FD-BE7B3B3110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2133600"/>
            <a:ext cx="5143500" cy="3429000"/>
          </a:xfrm>
          <a:prstGeom prst="rect">
            <a:avLst/>
          </a:prstGeom>
        </p:spPr>
      </p:pic>
    </p:spTree>
    <p:extLst>
      <p:ext uri="{BB962C8B-B14F-4D97-AF65-F5344CB8AC3E}">
        <p14:creationId xmlns:p14="http://schemas.microsoft.com/office/powerpoint/2010/main" val="2461459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 </a:t>
            </a:r>
          </a:p>
        </p:txBody>
      </p:sp>
      <p:sp>
        <p:nvSpPr>
          <p:cNvPr id="3" name="Content Placeholder 2"/>
          <p:cNvSpPr>
            <a:spLocks noGrp="1"/>
          </p:cNvSpPr>
          <p:nvPr>
            <p:ph idx="1"/>
          </p:nvPr>
        </p:nvSpPr>
        <p:spPr/>
        <p:txBody>
          <a:bodyPr/>
          <a:lstStyle/>
          <a:p>
            <a:pPr marL="0" indent="0">
              <a:buNone/>
            </a:pPr>
            <a:r>
              <a:rPr lang="en-US" dirty="0"/>
              <a:t>What are the current ways you maintain your food safety programs?</a:t>
            </a:r>
          </a:p>
        </p:txBody>
      </p:sp>
      <p:pic>
        <p:nvPicPr>
          <p:cNvPr id="6" name="Picture 5">
            <a:extLst>
              <a:ext uri="{FF2B5EF4-FFF2-40B4-BE49-F238E27FC236}">
                <a16:creationId xmlns:a16="http://schemas.microsoft.com/office/drawing/2014/main" id="{D3308C7A-1EE9-43CD-865A-EBDA243E8D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750" y="2655343"/>
            <a:ext cx="5524500" cy="3669257"/>
          </a:xfrm>
          <a:prstGeom prst="rect">
            <a:avLst/>
          </a:prstGeom>
        </p:spPr>
      </p:pic>
    </p:spTree>
    <p:extLst>
      <p:ext uri="{BB962C8B-B14F-4D97-AF65-F5344CB8AC3E}">
        <p14:creationId xmlns:p14="http://schemas.microsoft.com/office/powerpoint/2010/main" val="504973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Answer!</a:t>
            </a:r>
          </a:p>
        </p:txBody>
      </p:sp>
      <p:sp>
        <p:nvSpPr>
          <p:cNvPr id="3" name="Content Placeholder 2"/>
          <p:cNvSpPr>
            <a:spLocks noGrp="1"/>
          </p:cNvSpPr>
          <p:nvPr>
            <p:ph idx="1"/>
          </p:nvPr>
        </p:nvSpPr>
        <p:spPr/>
        <p:txBody>
          <a:bodyPr/>
          <a:lstStyle/>
          <a:p>
            <a:r>
              <a:rPr lang="en-US" dirty="0"/>
              <a:t>There is no right answer</a:t>
            </a:r>
          </a:p>
          <a:p>
            <a:r>
              <a:rPr lang="en-US" dirty="0"/>
              <a:t>Each facility or company will do this in a different way</a:t>
            </a:r>
          </a:p>
          <a:p>
            <a:r>
              <a:rPr lang="en-US" dirty="0"/>
              <a:t>As long as you can demonstrate this process is done and meets regulatory requirements you can choose</a:t>
            </a:r>
          </a:p>
        </p:txBody>
      </p:sp>
    </p:spTree>
    <p:extLst>
      <p:ext uri="{BB962C8B-B14F-4D97-AF65-F5344CB8AC3E}">
        <p14:creationId xmlns:p14="http://schemas.microsoft.com/office/powerpoint/2010/main" val="1984335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Combining GFSI and FSMA</a:t>
            </a:r>
          </a:p>
        </p:txBody>
      </p:sp>
      <p:sp>
        <p:nvSpPr>
          <p:cNvPr id="3" name="Content Placeholder 2"/>
          <p:cNvSpPr>
            <a:spLocks noGrp="1"/>
          </p:cNvSpPr>
          <p:nvPr>
            <p:ph idx="1"/>
          </p:nvPr>
        </p:nvSpPr>
        <p:spPr/>
        <p:txBody>
          <a:bodyPr>
            <a:normAutofit lnSpcReduction="10000"/>
          </a:bodyPr>
          <a:lstStyle/>
          <a:p>
            <a:r>
              <a:rPr lang="en-US" dirty="0"/>
              <a:t>Global Food Safety Initiative</a:t>
            </a:r>
          </a:p>
          <a:p>
            <a:pPr lvl="1"/>
            <a:r>
              <a:rPr lang="en-US" dirty="0"/>
              <a:t>Food Safety</a:t>
            </a:r>
          </a:p>
          <a:p>
            <a:pPr lvl="2"/>
            <a:r>
              <a:rPr lang="en-US" dirty="0"/>
              <a:t>HACCP and Regulatory Compliance</a:t>
            </a:r>
          </a:p>
          <a:p>
            <a:pPr lvl="1"/>
            <a:r>
              <a:rPr lang="en-US" dirty="0"/>
              <a:t>Food Fraud</a:t>
            </a:r>
          </a:p>
          <a:p>
            <a:pPr lvl="2"/>
            <a:r>
              <a:rPr lang="en-US" dirty="0"/>
              <a:t>All types (GFSI)</a:t>
            </a:r>
          </a:p>
          <a:p>
            <a:pPr lvl="2"/>
            <a:r>
              <a:rPr lang="en-US" dirty="0"/>
              <a:t>EMA (FDA)</a:t>
            </a:r>
          </a:p>
          <a:p>
            <a:pPr lvl="1"/>
            <a:r>
              <a:rPr lang="en-US" dirty="0"/>
              <a:t>Food Defense</a:t>
            </a:r>
          </a:p>
          <a:p>
            <a:pPr lvl="2"/>
            <a:r>
              <a:rPr lang="en-US" dirty="0"/>
              <a:t>Basic requirements (GFSI)</a:t>
            </a:r>
          </a:p>
          <a:p>
            <a:pPr lvl="2"/>
            <a:r>
              <a:rPr lang="en-US" dirty="0"/>
              <a:t>Specific requirements (FDA)</a:t>
            </a:r>
          </a:p>
          <a:p>
            <a:pPr lvl="1"/>
            <a:endParaRPr lang="en-US" dirty="0"/>
          </a:p>
          <a:p>
            <a:endParaRPr lang="en-US" dirty="0"/>
          </a:p>
        </p:txBody>
      </p:sp>
    </p:spTree>
    <p:extLst>
      <p:ext uri="{BB962C8B-B14F-4D97-AF65-F5344CB8AC3E}">
        <p14:creationId xmlns:p14="http://schemas.microsoft.com/office/powerpoint/2010/main" val="2335499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Combining GFSI and FSMA</a:t>
            </a:r>
          </a:p>
        </p:txBody>
      </p:sp>
      <p:sp>
        <p:nvSpPr>
          <p:cNvPr id="3" name="Content Placeholder 2"/>
          <p:cNvSpPr>
            <a:spLocks noGrp="1"/>
          </p:cNvSpPr>
          <p:nvPr>
            <p:ph idx="1"/>
          </p:nvPr>
        </p:nvSpPr>
        <p:spPr/>
        <p:txBody>
          <a:bodyPr/>
          <a:lstStyle/>
          <a:p>
            <a:r>
              <a:rPr lang="en-US" dirty="0"/>
              <a:t>Global Food Safety Initiative</a:t>
            </a:r>
          </a:p>
          <a:p>
            <a:pPr lvl="1"/>
            <a:r>
              <a:rPr lang="en-US" dirty="0"/>
              <a:t>Supplier Requirements</a:t>
            </a:r>
          </a:p>
          <a:p>
            <a:pPr lvl="2"/>
            <a:r>
              <a:rPr lang="en-US" dirty="0"/>
              <a:t>Foreign Suppliers simplified</a:t>
            </a:r>
          </a:p>
          <a:p>
            <a:pPr lvl="1"/>
            <a:r>
              <a:rPr lang="en-US" dirty="0"/>
              <a:t>Sanitary Transport</a:t>
            </a:r>
          </a:p>
          <a:p>
            <a:pPr lvl="2"/>
            <a:r>
              <a:rPr lang="en-US" dirty="0"/>
              <a:t>Industry Best Practices (GFSI)</a:t>
            </a:r>
          </a:p>
          <a:p>
            <a:pPr lvl="2"/>
            <a:r>
              <a:rPr lang="en-US" dirty="0"/>
              <a:t>Specific Requirements (FDA)</a:t>
            </a:r>
          </a:p>
          <a:p>
            <a:pPr lvl="1"/>
            <a:endParaRPr lang="en-US" dirty="0"/>
          </a:p>
          <a:p>
            <a:endParaRPr lang="en-US" dirty="0"/>
          </a:p>
        </p:txBody>
      </p:sp>
    </p:spTree>
    <p:extLst>
      <p:ext uri="{BB962C8B-B14F-4D97-AF65-F5344CB8AC3E}">
        <p14:creationId xmlns:p14="http://schemas.microsoft.com/office/powerpoint/2010/main" val="59957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Combining GFSI and FSMA</a:t>
            </a:r>
          </a:p>
        </p:txBody>
      </p:sp>
      <p:sp>
        <p:nvSpPr>
          <p:cNvPr id="3" name="Content Placeholder 2"/>
          <p:cNvSpPr>
            <a:spLocks noGrp="1"/>
          </p:cNvSpPr>
          <p:nvPr>
            <p:ph idx="1"/>
          </p:nvPr>
        </p:nvSpPr>
        <p:spPr/>
        <p:txBody>
          <a:bodyPr/>
          <a:lstStyle/>
          <a:p>
            <a:r>
              <a:rPr lang="en-US" dirty="0"/>
              <a:t>The choice is yours</a:t>
            </a:r>
          </a:p>
          <a:p>
            <a:r>
              <a:rPr lang="en-US" dirty="0"/>
              <a:t>Ensure requirements are covered</a:t>
            </a:r>
          </a:p>
          <a:p>
            <a:r>
              <a:rPr lang="en-US" dirty="0"/>
              <a:t>Combine or separate</a:t>
            </a:r>
          </a:p>
          <a:p>
            <a:r>
              <a:rPr lang="en-US" dirty="0"/>
              <a:t>Demonstrate Compliance</a:t>
            </a:r>
          </a:p>
          <a:p>
            <a:pPr lvl="1"/>
            <a:endParaRPr lang="en-US" dirty="0"/>
          </a:p>
          <a:p>
            <a:endParaRPr lang="en-US" dirty="0"/>
          </a:p>
        </p:txBody>
      </p:sp>
    </p:spTree>
    <p:extLst>
      <p:ext uri="{BB962C8B-B14F-4D97-AF65-F5344CB8AC3E}">
        <p14:creationId xmlns:p14="http://schemas.microsoft.com/office/powerpoint/2010/main" val="1776409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Summary</a:t>
            </a:r>
            <a:endParaRPr lang="en-US" dirty="0"/>
          </a:p>
        </p:txBody>
      </p:sp>
      <p:sp>
        <p:nvSpPr>
          <p:cNvPr id="3" name="Content Placeholder 2"/>
          <p:cNvSpPr>
            <a:spLocks noGrp="1"/>
          </p:cNvSpPr>
          <p:nvPr>
            <p:ph idx="1"/>
          </p:nvPr>
        </p:nvSpPr>
        <p:spPr/>
        <p:txBody>
          <a:bodyPr>
            <a:normAutofit fontScale="92500" lnSpcReduction="10000"/>
          </a:bodyPr>
          <a:lstStyle/>
          <a:p>
            <a:pPr lvl="0"/>
            <a:r>
              <a:rPr lang="en-US"/>
              <a:t>Food Safety Modernization Act</a:t>
            </a:r>
          </a:p>
          <a:p>
            <a:pPr lvl="1"/>
            <a:r>
              <a:rPr lang="en-US"/>
              <a:t>Discussed the law</a:t>
            </a:r>
          </a:p>
          <a:p>
            <a:pPr lvl="0"/>
            <a:r>
              <a:rPr lang="en-US"/>
              <a:t>Understand regulatory compliance with FSMA</a:t>
            </a:r>
          </a:p>
          <a:p>
            <a:pPr lvl="1"/>
            <a:r>
              <a:rPr lang="en-US"/>
              <a:t>Food Safety Plan</a:t>
            </a:r>
          </a:p>
          <a:p>
            <a:pPr lvl="1"/>
            <a:r>
              <a:rPr lang="en-US"/>
              <a:t>Food Defense Plan</a:t>
            </a:r>
          </a:p>
          <a:p>
            <a:pPr lvl="1"/>
            <a:r>
              <a:rPr lang="en-US"/>
              <a:t>Sanitary Transport</a:t>
            </a:r>
          </a:p>
          <a:p>
            <a:pPr lvl="1"/>
            <a:r>
              <a:rPr lang="en-US"/>
              <a:t>Foreign Supplier Verification Program</a:t>
            </a:r>
          </a:p>
          <a:p>
            <a:pPr lvl="0"/>
            <a:r>
              <a:rPr lang="en-US"/>
              <a:t>Ways to develop and evaluate programs for compliance</a:t>
            </a:r>
          </a:p>
          <a:p>
            <a:pPr lvl="0"/>
            <a:r>
              <a:rPr lang="en-US"/>
              <a:t>Maintaining program as changes occur</a:t>
            </a:r>
          </a:p>
          <a:p>
            <a:pPr lvl="0"/>
            <a:r>
              <a:rPr lang="en-US"/>
              <a:t>GFSI and FSMA combine or separate</a:t>
            </a:r>
          </a:p>
          <a:p>
            <a:endParaRPr lang="en-US"/>
          </a:p>
          <a:p>
            <a:pPr lvl="1"/>
            <a:endParaRPr lang="en-US" dirty="0"/>
          </a:p>
        </p:txBody>
      </p:sp>
    </p:spTree>
    <p:extLst>
      <p:ext uri="{BB962C8B-B14F-4D97-AF65-F5344CB8AC3E}">
        <p14:creationId xmlns:p14="http://schemas.microsoft.com/office/powerpoint/2010/main" val="645907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D93DB3-D51B-406E-96DD-7F8352FCFCAA}"/>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55889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Agenda</a:t>
            </a:r>
          </a:p>
        </p:txBody>
      </p:sp>
      <p:sp>
        <p:nvSpPr>
          <p:cNvPr id="3" name="Content Placeholder 2"/>
          <p:cNvSpPr>
            <a:spLocks noGrp="1"/>
          </p:cNvSpPr>
          <p:nvPr>
            <p:ph idx="1"/>
          </p:nvPr>
        </p:nvSpPr>
        <p:spPr/>
        <p:txBody>
          <a:bodyPr>
            <a:normAutofit fontScale="92500" lnSpcReduction="10000"/>
          </a:bodyPr>
          <a:lstStyle/>
          <a:p>
            <a:r>
              <a:rPr lang="en-US" dirty="0"/>
              <a:t>Food Safety Modernization Act</a:t>
            </a:r>
          </a:p>
          <a:p>
            <a:pPr lvl="1"/>
            <a:r>
              <a:rPr lang="en-US" dirty="0"/>
              <a:t>Understanding the law</a:t>
            </a:r>
          </a:p>
          <a:p>
            <a:r>
              <a:rPr lang="en-US" dirty="0"/>
              <a:t>Determining Compliance with FSMA</a:t>
            </a:r>
          </a:p>
          <a:p>
            <a:pPr lvl="1"/>
            <a:r>
              <a:rPr lang="en-US" dirty="0"/>
              <a:t>Food Safety Plan</a:t>
            </a:r>
          </a:p>
          <a:p>
            <a:pPr lvl="1"/>
            <a:r>
              <a:rPr lang="en-US" dirty="0"/>
              <a:t>Food Defense Plan</a:t>
            </a:r>
          </a:p>
          <a:p>
            <a:pPr lvl="1"/>
            <a:r>
              <a:rPr lang="en-US" dirty="0"/>
              <a:t>Sanitary transport</a:t>
            </a:r>
          </a:p>
          <a:p>
            <a:pPr lvl="1"/>
            <a:r>
              <a:rPr lang="en-US" dirty="0"/>
              <a:t>Foreign Supplier Verification Program</a:t>
            </a:r>
          </a:p>
          <a:p>
            <a:r>
              <a:rPr lang="en-US" dirty="0"/>
              <a:t>Developing and evaluating programs for compliance</a:t>
            </a:r>
          </a:p>
          <a:p>
            <a:r>
              <a:rPr lang="en-US" dirty="0"/>
              <a:t>Maintaining program as changes occur</a:t>
            </a:r>
          </a:p>
          <a:p>
            <a:r>
              <a:rPr lang="en-US" dirty="0"/>
              <a:t>GFSI and FSMA, do we combine or separate?</a:t>
            </a:r>
          </a:p>
          <a:p>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84598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Development of FSMA</a:t>
            </a:r>
            <a:endParaRPr lang="en-US" dirty="0"/>
          </a:p>
        </p:txBody>
      </p:sp>
      <p:sp>
        <p:nvSpPr>
          <p:cNvPr id="3" name="Content Placeholder 2"/>
          <p:cNvSpPr>
            <a:spLocks noGrp="1"/>
          </p:cNvSpPr>
          <p:nvPr>
            <p:ph idx="1"/>
          </p:nvPr>
        </p:nvSpPr>
        <p:spPr>
          <a:xfrm>
            <a:off x="4114801" y="1889495"/>
            <a:ext cx="7312600" cy="4435105"/>
          </a:xfrm>
        </p:spPr>
        <p:txBody>
          <a:bodyPr/>
          <a:lstStyle/>
          <a:p>
            <a:pPr lvl="0"/>
            <a:r>
              <a:rPr lang="en-US" dirty="0"/>
              <a:t>During the 111th U.S. Congress, more than 20 bills were introduced to address food safety concerns</a:t>
            </a:r>
          </a:p>
          <a:p>
            <a:pPr lvl="0"/>
            <a:r>
              <a:rPr lang="en-US" dirty="0"/>
              <a:t>Two comparable bills advanced</a:t>
            </a:r>
          </a:p>
          <a:p>
            <a:pPr lvl="0"/>
            <a:r>
              <a:rPr lang="en-US" dirty="0"/>
              <a:t>HR 2749 – Food Safety Enhancement Act</a:t>
            </a:r>
          </a:p>
          <a:p>
            <a:pPr lvl="0"/>
            <a:r>
              <a:rPr lang="en-US" dirty="0"/>
              <a:t>S. 510 – Food Safety Modernization Act</a:t>
            </a:r>
          </a:p>
          <a:p>
            <a:pPr lvl="0"/>
            <a:endParaRPr lang="en-US" dirty="0"/>
          </a:p>
          <a:p>
            <a:pPr lvl="1"/>
            <a:endParaRPr lang="en-US" dirty="0"/>
          </a:p>
        </p:txBody>
      </p:sp>
      <p:pic>
        <p:nvPicPr>
          <p:cNvPr id="6" name="Picture 5">
            <a:extLst>
              <a:ext uri="{FF2B5EF4-FFF2-40B4-BE49-F238E27FC236}">
                <a16:creationId xmlns:a16="http://schemas.microsoft.com/office/drawing/2014/main" id="{02DD2653-DA68-4381-B2C3-9E64868BD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905000"/>
            <a:ext cx="2969200" cy="4453800"/>
          </a:xfrm>
          <a:prstGeom prst="rect">
            <a:avLst/>
          </a:prstGeom>
        </p:spPr>
      </p:pic>
    </p:spTree>
    <p:extLst>
      <p:ext uri="{BB962C8B-B14F-4D97-AF65-F5344CB8AC3E}">
        <p14:creationId xmlns:p14="http://schemas.microsoft.com/office/powerpoint/2010/main" val="319047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FSMA Overview</a:t>
            </a:r>
            <a:endParaRPr lang="en-US" dirty="0"/>
          </a:p>
        </p:txBody>
      </p:sp>
      <p:sp>
        <p:nvSpPr>
          <p:cNvPr id="3" name="Content Placeholder 2"/>
          <p:cNvSpPr>
            <a:spLocks noGrp="1"/>
          </p:cNvSpPr>
          <p:nvPr>
            <p:ph idx="1"/>
          </p:nvPr>
        </p:nvSpPr>
        <p:spPr/>
        <p:txBody>
          <a:bodyPr>
            <a:normAutofit lnSpcReduction="10000"/>
          </a:bodyPr>
          <a:lstStyle/>
          <a:p>
            <a:r>
              <a:rPr lang="en-US" dirty="0"/>
              <a:t>Total of 39 sections</a:t>
            </a:r>
          </a:p>
          <a:p>
            <a:r>
              <a:rPr lang="en-US" dirty="0"/>
              <a:t>Some sections became effective immediately</a:t>
            </a:r>
          </a:p>
          <a:p>
            <a:pPr lvl="1"/>
            <a:r>
              <a:rPr lang="en-US" dirty="0"/>
              <a:t>Records Access</a:t>
            </a:r>
          </a:p>
          <a:p>
            <a:pPr lvl="1"/>
            <a:r>
              <a:rPr lang="en-US" dirty="0"/>
              <a:t>Mandatory Recall</a:t>
            </a:r>
          </a:p>
          <a:p>
            <a:pPr lvl="1"/>
            <a:r>
              <a:rPr lang="en-US" dirty="0"/>
              <a:t>Bi-Annual Registration</a:t>
            </a:r>
          </a:p>
          <a:p>
            <a:pPr lvl="1"/>
            <a:r>
              <a:rPr lang="en-US" dirty="0"/>
              <a:t>Suspension or Registration</a:t>
            </a:r>
          </a:p>
          <a:p>
            <a:pPr lvl="1"/>
            <a:r>
              <a:rPr lang="en-US" dirty="0"/>
              <a:t>Import Notification</a:t>
            </a:r>
          </a:p>
          <a:p>
            <a:pPr lvl="1"/>
            <a:r>
              <a:rPr lang="en-US" dirty="0"/>
              <a:t>Administrative Detention</a:t>
            </a:r>
          </a:p>
          <a:p>
            <a:pPr lvl="1"/>
            <a:r>
              <a:rPr lang="en-US" dirty="0"/>
              <a:t>Reportable Food Registry</a:t>
            </a:r>
          </a:p>
          <a:p>
            <a:pPr lvl="2"/>
            <a:endParaRPr lang="en-US" dirty="0"/>
          </a:p>
          <a:p>
            <a:pPr lvl="1"/>
            <a:endParaRPr lang="en-US" dirty="0"/>
          </a:p>
        </p:txBody>
      </p:sp>
      <p:pic>
        <p:nvPicPr>
          <p:cNvPr id="8" name="Picture 7">
            <a:extLst>
              <a:ext uri="{FF2B5EF4-FFF2-40B4-BE49-F238E27FC236}">
                <a16:creationId xmlns:a16="http://schemas.microsoft.com/office/drawing/2014/main" id="{274FE761-AFDF-48C0-8317-9363D729AF56}"/>
              </a:ext>
            </a:extLst>
          </p:cNvPr>
          <p:cNvPicPr>
            <a:picLocks noChangeAspect="1"/>
          </p:cNvPicPr>
          <p:nvPr/>
        </p:nvPicPr>
        <p:blipFill rotWithShape="1">
          <a:blip r:embed="rId3">
            <a:extLst>
              <a:ext uri="{28A0092B-C50C-407E-A947-70E740481C1C}">
                <a14:useLocalDpi xmlns:a14="http://schemas.microsoft.com/office/drawing/2010/main" val="0"/>
              </a:ext>
            </a:extLst>
          </a:blip>
          <a:srcRect r="23810"/>
          <a:stretch/>
        </p:blipFill>
        <p:spPr>
          <a:xfrm>
            <a:off x="7086600" y="3124200"/>
            <a:ext cx="3505200" cy="3067050"/>
          </a:xfrm>
          <a:prstGeom prst="rect">
            <a:avLst/>
          </a:prstGeom>
        </p:spPr>
      </p:pic>
    </p:spTree>
    <p:extLst>
      <p:ext uri="{BB962C8B-B14F-4D97-AF65-F5344CB8AC3E}">
        <p14:creationId xmlns:p14="http://schemas.microsoft.com/office/powerpoint/2010/main" val="73436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Safety Modernization Act</a:t>
            </a:r>
          </a:p>
        </p:txBody>
      </p:sp>
      <p:sp>
        <p:nvSpPr>
          <p:cNvPr id="3" name="Content Placeholder 2"/>
          <p:cNvSpPr>
            <a:spLocks noGrp="1"/>
          </p:cNvSpPr>
          <p:nvPr>
            <p:ph idx="1"/>
          </p:nvPr>
        </p:nvSpPr>
        <p:spPr/>
        <p:txBody>
          <a:bodyPr/>
          <a:lstStyle/>
          <a:p>
            <a:r>
              <a:rPr lang="en-US" dirty="0"/>
              <a:t>Signed into law January 4, 2011</a:t>
            </a:r>
          </a:p>
          <a:p>
            <a:r>
              <a:rPr lang="en-US" dirty="0"/>
              <a:t>Large law that required FDA to develop regulations</a:t>
            </a:r>
          </a:p>
          <a:p>
            <a:r>
              <a:rPr lang="en-US" dirty="0"/>
              <a:t>Gave FDA new regulatory tools for enforcement</a:t>
            </a:r>
          </a:p>
        </p:txBody>
      </p:sp>
      <p:pic>
        <p:nvPicPr>
          <p:cNvPr id="6" name="Picture 5">
            <a:extLst>
              <a:ext uri="{FF2B5EF4-FFF2-40B4-BE49-F238E27FC236}">
                <a16:creationId xmlns:a16="http://schemas.microsoft.com/office/drawing/2014/main" id="{A8465F4F-6B25-4D7F-BA92-90453C3578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330" y="3583892"/>
            <a:ext cx="4343400" cy="2895600"/>
          </a:xfrm>
          <a:prstGeom prst="rect">
            <a:avLst/>
          </a:prstGeom>
        </p:spPr>
      </p:pic>
    </p:spTree>
    <p:extLst>
      <p:ext uri="{BB962C8B-B14F-4D97-AF65-F5344CB8AC3E}">
        <p14:creationId xmlns:p14="http://schemas.microsoft.com/office/powerpoint/2010/main" val="6466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Safety Modernization Act</a:t>
            </a:r>
          </a:p>
        </p:txBody>
      </p:sp>
      <p:sp>
        <p:nvSpPr>
          <p:cNvPr id="3" name="Content Placeholder 2"/>
          <p:cNvSpPr>
            <a:spLocks noGrp="1"/>
          </p:cNvSpPr>
          <p:nvPr>
            <p:ph idx="1"/>
          </p:nvPr>
        </p:nvSpPr>
        <p:spPr/>
        <p:txBody>
          <a:bodyPr/>
          <a:lstStyle/>
          <a:p>
            <a:r>
              <a:rPr lang="en-US" dirty="0"/>
              <a:t>FSMA: Food Safety Modernization Act</a:t>
            </a:r>
          </a:p>
          <a:p>
            <a:pPr lvl="1"/>
            <a:r>
              <a:rPr lang="en-US" dirty="0"/>
              <a:t>Food Safety (EMA)</a:t>
            </a:r>
          </a:p>
          <a:p>
            <a:pPr lvl="1"/>
            <a:r>
              <a:rPr lang="en-US" dirty="0"/>
              <a:t>Intentional Adulteration (Food Defense)</a:t>
            </a:r>
          </a:p>
          <a:p>
            <a:pPr lvl="1"/>
            <a:r>
              <a:rPr lang="en-US" dirty="0"/>
              <a:t>Sanitary Transport</a:t>
            </a:r>
          </a:p>
          <a:p>
            <a:pPr lvl="1"/>
            <a:r>
              <a:rPr lang="en-US" dirty="0"/>
              <a:t>Foreign Supplier Verification Program</a:t>
            </a:r>
          </a:p>
          <a:p>
            <a:pPr lvl="1"/>
            <a:r>
              <a:rPr lang="en-US" dirty="0"/>
              <a:t>Produce, and others</a:t>
            </a:r>
          </a:p>
        </p:txBody>
      </p:sp>
    </p:spTree>
    <p:extLst>
      <p:ext uri="{BB962C8B-B14F-4D97-AF65-F5344CB8AC3E}">
        <p14:creationId xmlns:p14="http://schemas.microsoft.com/office/powerpoint/2010/main" val="1017708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CDC Estimates of Foodborne Illness</a:t>
            </a:r>
            <a:endParaRPr lang="en-US" dirty="0"/>
          </a:p>
        </p:txBody>
      </p:sp>
      <p:sp>
        <p:nvSpPr>
          <p:cNvPr id="3" name="Content Placeholder 2"/>
          <p:cNvSpPr>
            <a:spLocks noGrp="1"/>
          </p:cNvSpPr>
          <p:nvPr>
            <p:ph idx="1"/>
          </p:nvPr>
        </p:nvSpPr>
        <p:spPr>
          <a:xfrm>
            <a:off x="620685" y="1889495"/>
            <a:ext cx="4408515" cy="4435105"/>
          </a:xfrm>
        </p:spPr>
        <p:txBody>
          <a:bodyPr/>
          <a:lstStyle/>
          <a:p>
            <a:pPr lvl="0"/>
            <a:r>
              <a:rPr lang="en-US" dirty="0"/>
              <a:t>CDC estimates that each year roughly 1 in 6 Americans (or 48 million people) gets sick</a:t>
            </a:r>
          </a:p>
          <a:p>
            <a:pPr lvl="0"/>
            <a:r>
              <a:rPr lang="en-US" dirty="0"/>
              <a:t>128,000 are hospitalized</a:t>
            </a:r>
          </a:p>
          <a:p>
            <a:pPr lvl="0"/>
            <a:r>
              <a:rPr lang="en-US" dirty="0"/>
              <a:t>Over 3,000 die of foodborne diseases</a:t>
            </a:r>
          </a:p>
          <a:p>
            <a:pPr lvl="1"/>
            <a:endParaRPr lang="en-US" dirty="0"/>
          </a:p>
        </p:txBody>
      </p:sp>
      <p:pic>
        <p:nvPicPr>
          <p:cNvPr id="11" name="Picture 10">
            <a:extLst>
              <a:ext uri="{FF2B5EF4-FFF2-40B4-BE49-F238E27FC236}">
                <a16:creationId xmlns:a16="http://schemas.microsoft.com/office/drawing/2014/main" id="{C1E6714E-BEB0-4B83-9183-7B91036C52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057400"/>
            <a:ext cx="6113843" cy="4081585"/>
          </a:xfrm>
          <a:prstGeom prst="rect">
            <a:avLst/>
          </a:prstGeom>
        </p:spPr>
      </p:pic>
    </p:spTree>
    <p:extLst>
      <p:ext uri="{BB962C8B-B14F-4D97-AF65-F5344CB8AC3E}">
        <p14:creationId xmlns:p14="http://schemas.microsoft.com/office/powerpoint/2010/main" val="2694568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0683" y="990601"/>
            <a:ext cx="10806716" cy="730991"/>
          </a:xfrm>
        </p:spPr>
        <p:txBody>
          <a:bodyPr>
            <a:normAutofit/>
          </a:bodyPr>
          <a:lstStyle/>
          <a:p>
            <a:r>
              <a:rPr lang="en-US" dirty="0"/>
              <a:t>Recalls By The Numbers</a:t>
            </a:r>
          </a:p>
        </p:txBody>
      </p:sp>
      <p:graphicFrame>
        <p:nvGraphicFramePr>
          <p:cNvPr id="11" name="Content Placeholder 10">
            <a:extLst>
              <a:ext uri="{FF2B5EF4-FFF2-40B4-BE49-F238E27FC236}">
                <a16:creationId xmlns:a16="http://schemas.microsoft.com/office/drawing/2014/main" id="{09B1AA3D-8BDA-46D3-8184-CFF47F2C1C95}"/>
              </a:ext>
            </a:extLst>
          </p:cNvPr>
          <p:cNvGraphicFramePr>
            <a:graphicFrameLocks noGrp="1"/>
          </p:cNvGraphicFramePr>
          <p:nvPr>
            <p:ph idx="4294967295"/>
            <p:extLst>
              <p:ext uri="{D42A27DB-BD31-4B8C-83A1-F6EECF244321}">
                <p14:modId xmlns:p14="http://schemas.microsoft.com/office/powerpoint/2010/main" val="1573478470"/>
              </p:ext>
            </p:extLst>
          </p:nvPr>
        </p:nvGraphicFramePr>
        <p:xfrm>
          <a:off x="1600200" y="1721592"/>
          <a:ext cx="8763000" cy="47554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9422511"/>
      </p:ext>
    </p:extLst>
  </p:cSld>
  <p:clrMapOvr>
    <a:masterClrMapping/>
  </p:clrMapOvr>
</p:sld>
</file>

<file path=ppt/theme/theme1.xml><?xml version="1.0" encoding="utf-8"?>
<a:theme xmlns:a="http://schemas.openxmlformats.org/drawingml/2006/main" name="IBI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BIE" id="{4D619376-0481-4B39-97B4-676A872E0CF0}" vid="{92E69DF0-1D2F-482F-A04C-C30B5095B8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2A6A5E115FD54481DBB393CD183F11" ma:contentTypeVersion="1" ma:contentTypeDescription="Create a new document." ma:contentTypeScope="" ma:versionID="b82b7f7f676e05d6a774440db23c7b8a">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979E1C-14C9-4259-8184-03E614A17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9E5ADA-EBCC-4F79-8A77-4D5F21C71F85}">
  <ds:schemaRefs>
    <ds:schemaRef ds:uri="http://schemas.microsoft.com/sharepoint/v3/contenttype/forms"/>
  </ds:schemaRefs>
</ds:datastoreItem>
</file>

<file path=customXml/itemProps3.xml><?xml version="1.0" encoding="utf-8"?>
<ds:datastoreItem xmlns:ds="http://schemas.openxmlformats.org/officeDocument/2006/customXml" ds:itemID="{1171D907-3235-4825-80D5-229C87257C37}">
  <ds:schemaRefs>
    <ds:schemaRef ds:uri="http://purl.org/dc/elements/1.1/"/>
    <ds:schemaRef ds:uri="http://purl.org/dc/terms/"/>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117</TotalTime>
  <Words>3880</Words>
  <Application>Microsoft Office PowerPoint</Application>
  <PresentationFormat>Widescreen</PresentationFormat>
  <Paragraphs>347</Paragraphs>
  <Slides>29</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Futura Lt BT</vt:lpstr>
      <vt:lpstr>Futura Md BT</vt:lpstr>
      <vt:lpstr>Source Sans Pro</vt:lpstr>
      <vt:lpstr>Source Sans Pro Light</vt:lpstr>
      <vt:lpstr>Source Serif Pro</vt:lpstr>
      <vt:lpstr>IBIE</vt:lpstr>
      <vt:lpstr>FSMA Compliance –  A Wholistic Approach</vt:lpstr>
      <vt:lpstr>Who is AIB International? </vt:lpstr>
      <vt:lpstr>Agenda</vt:lpstr>
      <vt:lpstr>Development of FSMA</vt:lpstr>
      <vt:lpstr>FSMA Overview</vt:lpstr>
      <vt:lpstr>Food Safety Modernization Act</vt:lpstr>
      <vt:lpstr>Food Safety Modernization Act</vt:lpstr>
      <vt:lpstr>CDC Estimates of Foodborne Illness</vt:lpstr>
      <vt:lpstr>Recalls By The Numbers</vt:lpstr>
      <vt:lpstr>5 Key Elements of FSMA</vt:lpstr>
      <vt:lpstr>Wholistic Approach</vt:lpstr>
      <vt:lpstr>Question? </vt:lpstr>
      <vt:lpstr>Answer!</vt:lpstr>
      <vt:lpstr>Determining Compliance</vt:lpstr>
      <vt:lpstr>Determining Compliance</vt:lpstr>
      <vt:lpstr>Developing and Evaluating Programs</vt:lpstr>
      <vt:lpstr>Developing and Evaluating Programs</vt:lpstr>
      <vt:lpstr>Developing and Evaluating Programs</vt:lpstr>
      <vt:lpstr>Developing and Evaluating Programs</vt:lpstr>
      <vt:lpstr>Developing and Evaluating Programs</vt:lpstr>
      <vt:lpstr>Developing and Evaluating Programs</vt:lpstr>
      <vt:lpstr>Maintaining Your Programs</vt:lpstr>
      <vt:lpstr>Question? </vt:lpstr>
      <vt:lpstr>Answer!</vt:lpstr>
      <vt:lpstr>Combining GFSI and FSMA</vt:lpstr>
      <vt:lpstr>Combining GFSI and FSMA</vt:lpstr>
      <vt:lpstr>Combining GFSI and FSMA</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FSMA Compliance - A Wholistic Approach ?</dc:title>
  <dc:creator>Earl Arnold</dc:creator>
  <cp:lastModifiedBy>Jim Kabbani</cp:lastModifiedBy>
  <cp:revision>13</cp:revision>
  <cp:lastPrinted>2019-09-11T00:28:54Z</cp:lastPrinted>
  <dcterms:created xsi:type="dcterms:W3CDTF">2019-07-06T19:23:52Z</dcterms:created>
  <dcterms:modified xsi:type="dcterms:W3CDTF">2019-09-11T00:30:10Z</dcterms:modified>
</cp:coreProperties>
</file>